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5" r:id="rId6"/>
    <p:sldId id="261" r:id="rId7"/>
    <p:sldId id="260" r:id="rId8"/>
    <p:sldId id="259" r:id="rId9"/>
    <p:sldId id="258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CF66-B082-48C2-8415-23F781E00C2D}" type="datetimeFigureOut">
              <a:rPr lang="en-IE" smtClean="0"/>
              <a:t>07/04/2021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4F2-3530-480A-BCEC-424B5FB8E3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114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CF66-B082-48C2-8415-23F781E00C2D}" type="datetimeFigureOut">
              <a:rPr lang="en-IE" smtClean="0"/>
              <a:t>07/04/2021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4F2-3530-480A-BCEC-424B5FB8E3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832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CF66-B082-48C2-8415-23F781E00C2D}" type="datetimeFigureOut">
              <a:rPr lang="en-IE" smtClean="0"/>
              <a:t>07/04/2021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4F2-3530-480A-BCEC-424B5FB8E3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225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CF66-B082-48C2-8415-23F781E00C2D}" type="datetimeFigureOut">
              <a:rPr lang="en-IE" smtClean="0"/>
              <a:t>07/04/2021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4F2-3530-480A-BCEC-424B5FB8E3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680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CF66-B082-48C2-8415-23F781E00C2D}" type="datetimeFigureOut">
              <a:rPr lang="en-IE" smtClean="0"/>
              <a:t>07/04/2021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4F2-3530-480A-BCEC-424B5FB8E3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138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CF66-B082-48C2-8415-23F781E00C2D}" type="datetimeFigureOut">
              <a:rPr lang="en-IE" smtClean="0"/>
              <a:t>07/04/2021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4F2-3530-480A-BCEC-424B5FB8E3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598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CF66-B082-48C2-8415-23F781E00C2D}" type="datetimeFigureOut">
              <a:rPr lang="en-IE" smtClean="0"/>
              <a:t>07/04/2021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4F2-3530-480A-BCEC-424B5FB8E3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15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CF66-B082-48C2-8415-23F781E00C2D}" type="datetimeFigureOut">
              <a:rPr lang="en-IE" smtClean="0"/>
              <a:t>07/04/2021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4F2-3530-480A-BCEC-424B5FB8E3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798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CF66-B082-48C2-8415-23F781E00C2D}" type="datetimeFigureOut">
              <a:rPr lang="en-IE" smtClean="0"/>
              <a:t>07/04/2021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4F2-3530-480A-BCEC-424B5FB8E3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482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CF66-B082-48C2-8415-23F781E00C2D}" type="datetimeFigureOut">
              <a:rPr lang="en-IE" smtClean="0"/>
              <a:t>07/04/2021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4F2-3530-480A-BCEC-424B5FB8E3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007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CF66-B082-48C2-8415-23F781E00C2D}" type="datetimeFigureOut">
              <a:rPr lang="en-IE" smtClean="0"/>
              <a:t>07/04/2021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4F2-3530-480A-BCEC-424B5FB8E3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04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1CF66-B082-48C2-8415-23F781E00C2D}" type="datetimeFigureOut">
              <a:rPr lang="en-IE" smtClean="0"/>
              <a:t>07/04/2021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A94F2-3530-480A-BCEC-424B5FB8E3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932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trial@growinlive.ie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rial@growinlive.ie" TargetMode="External"/><Relationship Id="rId2" Type="http://schemas.openxmlformats.org/officeDocument/2006/relationships/hyperlink" Target="http://www.growinlove.ie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.growinlove.ie/en/user/lesson-resources/51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IE" sz="4000" b="1" dirty="0" smtClean="0">
                <a:solidFill>
                  <a:srgbClr val="FF0000"/>
                </a:solidFill>
              </a:rPr>
              <a:t>Theme 8: Eucharist</a:t>
            </a:r>
          </a:p>
          <a:p>
            <a:endParaRPr lang="en-IE" sz="3200" b="1" dirty="0"/>
          </a:p>
          <a:p>
            <a:r>
              <a:rPr lang="en-IE" sz="3200" b="1" dirty="0" smtClean="0">
                <a:solidFill>
                  <a:schemeClr val="accent6">
                    <a:lumMod val="75000"/>
                  </a:schemeClr>
                </a:solidFill>
              </a:rPr>
              <a:t>Lesson 1: At Mass We Give Thanks</a:t>
            </a:r>
          </a:p>
          <a:p>
            <a:endParaRPr lang="en-IE" sz="3200" b="1" dirty="0"/>
          </a:p>
          <a:p>
            <a:r>
              <a:rPr lang="en-IE" sz="3200" b="1" dirty="0" smtClean="0"/>
              <a:t>This lesson provides an opportunity to consider how the Mass is central to our human story and in the context of our salvation history.</a:t>
            </a:r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152040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757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IE" sz="3600" b="1" i="1" dirty="0" smtClean="0">
                <a:solidFill>
                  <a:srgbClr val="FF0000"/>
                </a:solidFill>
              </a:rPr>
              <a:t>Let’s Look….</a:t>
            </a:r>
          </a:p>
          <a:p>
            <a:endParaRPr lang="en-IE" dirty="0"/>
          </a:p>
          <a:p>
            <a:pPr algn="l"/>
            <a:r>
              <a:rPr lang="en-IE" sz="2800" b="1" dirty="0" smtClean="0">
                <a:solidFill>
                  <a:srgbClr val="00B050"/>
                </a:solidFill>
              </a:rPr>
              <a:t>Read page 82 in pupil text book.</a:t>
            </a:r>
          </a:p>
          <a:p>
            <a:pPr algn="l"/>
            <a:endParaRPr lang="en-IE" sz="2800" b="1" dirty="0"/>
          </a:p>
          <a:p>
            <a:pPr algn="l"/>
            <a:r>
              <a:rPr lang="en-IE" sz="2800" b="1" dirty="0" smtClean="0">
                <a:solidFill>
                  <a:srgbClr val="7030A0"/>
                </a:solidFill>
              </a:rPr>
              <a:t>Journaling exercise</a:t>
            </a:r>
          </a:p>
          <a:p>
            <a:pPr algn="l"/>
            <a:r>
              <a:rPr lang="en-IE" sz="2800" b="1" dirty="0" smtClean="0"/>
              <a:t>What is the best gift that you ever got?</a:t>
            </a:r>
          </a:p>
          <a:p>
            <a:pPr algn="l"/>
            <a:r>
              <a:rPr lang="en-IE" sz="2800" b="1" dirty="0" smtClean="0"/>
              <a:t>Why was it the best?</a:t>
            </a:r>
          </a:p>
          <a:p>
            <a:pPr algn="l"/>
            <a:r>
              <a:rPr lang="en-IE" sz="2800" b="1" dirty="0" smtClean="0"/>
              <a:t>Why do we give gifts?</a:t>
            </a:r>
          </a:p>
          <a:p>
            <a:pPr algn="l"/>
            <a:r>
              <a:rPr lang="en-IE" sz="2800" b="1" dirty="0" smtClean="0"/>
              <a:t>How do you choose a gift for someone?</a:t>
            </a:r>
          </a:p>
          <a:p>
            <a:pPr algn="l"/>
            <a:endParaRPr lang="en-IE" sz="2800" b="1" dirty="0"/>
          </a:p>
          <a:p>
            <a:pPr algn="l"/>
            <a:r>
              <a:rPr lang="en-IE" sz="2800" b="1" dirty="0" smtClean="0"/>
              <a:t>What do you think is the best gift that God has given to you?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60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r>
              <a:rPr lang="en-IE" sz="3600" b="1" i="1" dirty="0" smtClean="0">
                <a:solidFill>
                  <a:srgbClr val="FF0000"/>
                </a:solidFill>
              </a:rPr>
              <a:t>Let’s Learn….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4926" y="-2171700"/>
            <a:ext cx="6223714" cy="118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IE" sz="3200" b="1" dirty="0" smtClean="0">
                <a:solidFill>
                  <a:srgbClr val="FF0000"/>
                </a:solidFill>
              </a:rPr>
              <a:t>Consider</a:t>
            </a:r>
          </a:p>
          <a:p>
            <a:endParaRPr lang="en-IE" dirty="0"/>
          </a:p>
          <a:p>
            <a:r>
              <a:rPr lang="en-IE" b="1" dirty="0" smtClean="0"/>
              <a:t>Consider each of the gifts on the last side and the response made by people to each one.</a:t>
            </a:r>
          </a:p>
          <a:p>
            <a:r>
              <a:rPr lang="en-IE" b="1" dirty="0" smtClean="0"/>
              <a:t>How do they relate to you own life?</a:t>
            </a:r>
          </a:p>
          <a:p>
            <a:endParaRPr lang="en-IE" dirty="0"/>
          </a:p>
          <a:p>
            <a:endParaRPr lang="en-IE" dirty="0" smtClean="0"/>
          </a:p>
          <a:p>
            <a:r>
              <a:rPr lang="en-IE" sz="2800" b="1" dirty="0" smtClean="0">
                <a:solidFill>
                  <a:srgbClr val="FF0000"/>
                </a:solidFill>
              </a:rPr>
              <a:t>Meditation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 descr="Free Candle, Download Free Clip Art, Free Clip Art on Clipart Librar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53" y="3429000"/>
            <a:ext cx="218440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7696" y="4321935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1522" y="3580327"/>
            <a:ext cx="2949262" cy="566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Click on the audio button.</a:t>
            </a:r>
            <a:endParaRPr lang="en-I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IE" sz="3200" b="1" u="sng" dirty="0" smtClean="0">
                <a:solidFill>
                  <a:srgbClr val="FF0000"/>
                </a:solidFill>
              </a:rPr>
              <a:t>The Presentation of Gifts</a:t>
            </a:r>
          </a:p>
          <a:p>
            <a:endParaRPr lang="en-IE" dirty="0"/>
          </a:p>
          <a:p>
            <a:r>
              <a:rPr lang="en-IE" dirty="0" smtClean="0"/>
              <a:t>Go to </a:t>
            </a:r>
            <a:r>
              <a:rPr lang="en-IE" dirty="0" err="1" smtClean="0"/>
              <a:t>vimeo</a:t>
            </a:r>
            <a:r>
              <a:rPr lang="en-IE" dirty="0" smtClean="0"/>
              <a:t> on the </a:t>
            </a:r>
            <a:r>
              <a:rPr lang="en-IE" dirty="0" err="1" smtClean="0"/>
              <a:t>Offertery</a:t>
            </a:r>
            <a:r>
              <a:rPr lang="en-IE" dirty="0" smtClean="0"/>
              <a:t>/Presentation of Gifts at</a:t>
            </a:r>
          </a:p>
          <a:p>
            <a:r>
              <a:rPr lang="en-IE" b="1" dirty="0" smtClean="0"/>
              <a:t>Username: </a:t>
            </a:r>
            <a:r>
              <a:rPr lang="en-IE" b="1" dirty="0" smtClean="0">
                <a:hlinkClick r:id="rId2"/>
              </a:rPr>
              <a:t>trial@growinlive.ie</a:t>
            </a:r>
            <a:endParaRPr lang="en-IE" b="1" dirty="0" smtClean="0"/>
          </a:p>
          <a:p>
            <a:r>
              <a:rPr lang="en-IE" b="1" dirty="0" smtClean="0"/>
              <a:t>Password: </a:t>
            </a:r>
            <a:r>
              <a:rPr lang="en-IE" b="1" dirty="0" err="1" smtClean="0"/>
              <a:t>growinlove</a:t>
            </a:r>
            <a:endParaRPr lang="en-IE" b="1" dirty="0" smtClean="0"/>
          </a:p>
          <a:p>
            <a:r>
              <a:rPr lang="en-IE" dirty="0"/>
              <a:t>https://app.growinlove.ie/en/user/lesson-resources/511</a:t>
            </a:r>
          </a:p>
          <a:p>
            <a:endParaRPr lang="en-IE" b="1" dirty="0" smtClean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 descr="The Mass | Catholic symbols, Catholic mass, Christian traditi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1" y="3573194"/>
            <a:ext cx="2729276" cy="2899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80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IE" sz="2800" b="1" dirty="0" smtClean="0">
                <a:solidFill>
                  <a:srgbClr val="FF0000"/>
                </a:solidFill>
              </a:rPr>
              <a:t>The word Eucharist means Thanksgiving.</a:t>
            </a:r>
          </a:p>
          <a:p>
            <a:r>
              <a:rPr lang="en-IE" sz="2800" b="1" dirty="0" smtClean="0"/>
              <a:t>The greatest gift that God has give us is Jesus our Saviour.</a:t>
            </a:r>
          </a:p>
          <a:p>
            <a:r>
              <a:rPr lang="en-IE" sz="2800" b="1" dirty="0" smtClean="0"/>
              <a:t>God came among us as man so that he could show us the fullness of life and be our salvation through his own suffering. </a:t>
            </a:r>
          </a:p>
          <a:p>
            <a:endParaRPr lang="en-IE" sz="2800" b="1" dirty="0"/>
          </a:p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</a:rPr>
              <a:t>At the Presentation of Gifts in the Mass/Eucharist, bread and wine are brought forward to the altar as offerings to be transformed into the Body and Blood of Jesus.</a:t>
            </a:r>
          </a:p>
          <a:p>
            <a:endParaRPr lang="en-IE" sz="2800" b="1" dirty="0" smtClean="0"/>
          </a:p>
          <a:p>
            <a:r>
              <a:rPr lang="en-IE" sz="2800" b="1" dirty="0" smtClean="0">
                <a:solidFill>
                  <a:srgbClr val="7030A0"/>
                </a:solidFill>
              </a:rPr>
              <a:t>God works with ordinary things and people to make great things happen.</a:t>
            </a:r>
          </a:p>
          <a:p>
            <a:r>
              <a:rPr lang="en-IE" sz="2800" b="1" dirty="0" smtClean="0">
                <a:solidFill>
                  <a:srgbClr val="7030A0"/>
                </a:solidFill>
              </a:rPr>
              <a:t>Water is added to the wine in the preparation of gifts representing us!</a:t>
            </a:r>
          </a:p>
          <a:p>
            <a:r>
              <a:rPr lang="en-IE" sz="2800" b="1" dirty="0" smtClean="0">
                <a:solidFill>
                  <a:srgbClr val="7030A0"/>
                </a:solidFill>
              </a:rPr>
              <a:t>We are joined with Jesus in the sacrifice as we offer ourselves so that we can become what we truly should be if we let ourselves be guided by God.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970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IE" sz="3200" b="1" i="1" dirty="0" smtClean="0">
                <a:solidFill>
                  <a:srgbClr val="FF0000"/>
                </a:solidFill>
              </a:rPr>
              <a:t>Curious Clare</a:t>
            </a:r>
          </a:p>
          <a:p>
            <a:endParaRPr lang="en-IE" b="1" dirty="0" smtClean="0">
              <a:hlinkClick r:id="rId2"/>
            </a:endParaRPr>
          </a:p>
          <a:p>
            <a:endParaRPr lang="en-IE" b="1" dirty="0">
              <a:hlinkClick r:id="rId2"/>
            </a:endParaRPr>
          </a:p>
          <a:p>
            <a:r>
              <a:rPr lang="en-IE" b="1" dirty="0" smtClean="0">
                <a:hlinkClick r:id="rId2"/>
              </a:rPr>
              <a:t>Go to </a:t>
            </a:r>
            <a:r>
              <a:rPr lang="en-IE" b="1" i="1" dirty="0" smtClean="0">
                <a:hlinkClick r:id="rId2"/>
              </a:rPr>
              <a:t>Curious Clare </a:t>
            </a:r>
            <a:r>
              <a:rPr lang="en-IE" b="1" dirty="0" smtClean="0">
                <a:hlinkClick r:id="rId2"/>
              </a:rPr>
              <a:t>at www.growinlove.ie</a:t>
            </a:r>
            <a:r>
              <a:rPr lang="en-IE" b="1" dirty="0" smtClean="0"/>
              <a:t> </a:t>
            </a:r>
          </a:p>
          <a:p>
            <a:r>
              <a:rPr lang="en-IE" b="1" dirty="0" smtClean="0"/>
              <a:t>Username: </a:t>
            </a:r>
            <a:r>
              <a:rPr lang="en-IE" b="1" dirty="0" smtClean="0">
                <a:hlinkClick r:id="rId3"/>
              </a:rPr>
              <a:t>trial@growinlive.ie</a:t>
            </a:r>
            <a:endParaRPr lang="en-IE" b="1" dirty="0" smtClean="0"/>
          </a:p>
          <a:p>
            <a:r>
              <a:rPr lang="en-IE" b="1" dirty="0" smtClean="0"/>
              <a:t>Password: </a:t>
            </a:r>
            <a:r>
              <a:rPr lang="en-IE" b="1" dirty="0" err="1" smtClean="0"/>
              <a:t>growinlove</a:t>
            </a:r>
            <a:endParaRPr lang="en-IE" b="1" dirty="0" smtClean="0"/>
          </a:p>
          <a:p>
            <a:r>
              <a:rPr lang="en-IE" b="1" dirty="0">
                <a:hlinkClick r:id="rId4"/>
              </a:rPr>
              <a:t>https://</a:t>
            </a:r>
            <a:r>
              <a:rPr lang="en-IE" b="1" dirty="0" smtClean="0">
                <a:hlinkClick r:id="rId4"/>
              </a:rPr>
              <a:t>app.growinlove.ie/en/user/lesson-resources/511</a:t>
            </a:r>
            <a:endParaRPr lang="en-IE" b="1" dirty="0" smtClean="0"/>
          </a:p>
          <a:p>
            <a:endParaRPr lang="en-IE" b="1" dirty="0"/>
          </a:p>
          <a:p>
            <a:pPr algn="l"/>
            <a:r>
              <a:rPr lang="en-IE" b="1" dirty="0" smtClean="0"/>
              <a:t>Do you agree/disagree with any of the points?</a:t>
            </a:r>
            <a:endParaRPr lang="en-IE" b="1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314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815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288258" y="0"/>
            <a:ext cx="5697416" cy="12238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</a:rPr>
              <a:t>Consider the parts of the Mass and what each part means as explained on the left.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8258" y="1477108"/>
            <a:ext cx="5903742" cy="5205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rgbClr val="FF0000"/>
                </a:solidFill>
              </a:rPr>
              <a:t>The Eucharist: Our Family Gathering with God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We come together as family.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We acknowledge what we have done wrong so that we can enjoy the celebration together without any barrier.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We hear our family stories in the scripture readings: they have a fresh message for each of us.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We remember those in need in our prayers.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We discuss our beliefs.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We bring gifts and provide ourselves as gifts by sharing time.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We are changed and we accept the gift of Jesus who offers himself anew to us.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We go from the gathering carrying what we have gained from being together with God so that we can build a better world that day and that week.</a:t>
            </a:r>
            <a:endParaRPr lang="en-I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9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r>
              <a:rPr lang="en-IE" sz="3600" b="1" i="1" dirty="0">
                <a:solidFill>
                  <a:srgbClr val="FF0000"/>
                </a:solidFill>
              </a:rPr>
              <a:t>L</a:t>
            </a:r>
            <a:r>
              <a:rPr lang="en-IE" sz="3600" b="1" i="1" dirty="0" smtClean="0">
                <a:solidFill>
                  <a:srgbClr val="FF0000"/>
                </a:solidFill>
              </a:rPr>
              <a:t>et’s Live…</a:t>
            </a:r>
          </a:p>
          <a:p>
            <a:endParaRPr lang="en-IE" dirty="0"/>
          </a:p>
          <a:p>
            <a:r>
              <a:rPr lang="en-IE" b="1" dirty="0" smtClean="0"/>
              <a:t>Draw or write about one way that you will use a gift that God has given you to bring joy or comfort to someone you know.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0997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488</Words>
  <Application>Microsoft Office PowerPoint</Application>
  <PresentationFormat>Widescreen</PresentationFormat>
  <Paragraphs>66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Burke</dc:creator>
  <cp:lastModifiedBy>Cathy Burke</cp:lastModifiedBy>
  <cp:revision>6</cp:revision>
  <dcterms:created xsi:type="dcterms:W3CDTF">2021-04-07T17:47:58Z</dcterms:created>
  <dcterms:modified xsi:type="dcterms:W3CDTF">2021-04-07T18:45:29Z</dcterms:modified>
</cp:coreProperties>
</file>