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3" r:id="rId3"/>
    <p:sldId id="262" r:id="rId4"/>
    <p:sldId id="261" r:id="rId5"/>
    <p:sldId id="260" r:id="rId6"/>
    <p:sldId id="259" r:id="rId7"/>
    <p:sldId id="258" r:id="rId8"/>
    <p:sldId id="266" r:id="rId9"/>
    <p:sldId id="265" r:id="rId10"/>
    <p:sldId id="264" r:id="rId11"/>
    <p:sldId id="268" r:id="rId12"/>
    <p:sldId id="267" r:id="rId13"/>
    <p:sldId id="257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90" y="4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65BC6-FFFF-4B5C-8F9E-A968B3573D6F}" type="datetimeFigureOut">
              <a:rPr lang="en-IE" smtClean="0"/>
              <a:t>08/04/2021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2D123-1DAF-478D-AC13-DBE89B7F62C1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1139184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65BC6-FFFF-4B5C-8F9E-A968B3573D6F}" type="datetimeFigureOut">
              <a:rPr lang="en-IE" smtClean="0"/>
              <a:t>08/04/2021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2D123-1DAF-478D-AC13-DBE89B7F62C1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1026803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65BC6-FFFF-4B5C-8F9E-A968B3573D6F}" type="datetimeFigureOut">
              <a:rPr lang="en-IE" smtClean="0"/>
              <a:t>08/04/2021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2D123-1DAF-478D-AC13-DBE89B7F62C1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2762009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65BC6-FFFF-4B5C-8F9E-A968B3573D6F}" type="datetimeFigureOut">
              <a:rPr lang="en-IE" smtClean="0"/>
              <a:t>08/04/2021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2D123-1DAF-478D-AC13-DBE89B7F62C1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6708420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65BC6-FFFF-4B5C-8F9E-A968B3573D6F}" type="datetimeFigureOut">
              <a:rPr lang="en-IE" smtClean="0"/>
              <a:t>08/04/2021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2D123-1DAF-478D-AC13-DBE89B7F62C1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3141409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65BC6-FFFF-4B5C-8F9E-A968B3573D6F}" type="datetimeFigureOut">
              <a:rPr lang="en-IE" smtClean="0"/>
              <a:t>08/04/2021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2D123-1DAF-478D-AC13-DBE89B7F62C1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8883924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65BC6-FFFF-4B5C-8F9E-A968B3573D6F}" type="datetimeFigureOut">
              <a:rPr lang="en-IE" smtClean="0"/>
              <a:t>08/04/2021</a:t>
            </a:fld>
            <a:endParaRPr lang="en-I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2D123-1DAF-478D-AC13-DBE89B7F62C1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9671583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65BC6-FFFF-4B5C-8F9E-A968B3573D6F}" type="datetimeFigureOut">
              <a:rPr lang="en-IE" smtClean="0"/>
              <a:t>08/04/2021</a:t>
            </a:fld>
            <a:endParaRPr lang="en-I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2D123-1DAF-478D-AC13-DBE89B7F62C1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8388760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65BC6-FFFF-4B5C-8F9E-A968B3573D6F}" type="datetimeFigureOut">
              <a:rPr lang="en-IE" smtClean="0"/>
              <a:t>08/04/2021</a:t>
            </a:fld>
            <a:endParaRPr lang="en-I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2D123-1DAF-478D-AC13-DBE89B7F62C1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7457644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65BC6-FFFF-4B5C-8F9E-A968B3573D6F}" type="datetimeFigureOut">
              <a:rPr lang="en-IE" smtClean="0"/>
              <a:t>08/04/2021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2D123-1DAF-478D-AC13-DBE89B7F62C1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5357109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65BC6-FFFF-4B5C-8F9E-A968B3573D6F}" type="datetimeFigureOut">
              <a:rPr lang="en-IE" smtClean="0"/>
              <a:t>08/04/2021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2D123-1DAF-478D-AC13-DBE89B7F62C1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6727811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>
            <a:alpha val="37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065BC6-FFFF-4B5C-8F9E-A968B3573D6F}" type="datetimeFigureOut">
              <a:rPr lang="en-IE" smtClean="0"/>
              <a:t>08/04/2021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92D123-1DAF-478D-AC13-DBE89B7F62C1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603213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7.m4a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7.m4a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9.jpe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mailto:trial@growinlive.ie" TargetMode="Externa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mailto:trial@growinlive.ie" TargetMode="Externa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7" Type="http://schemas.openxmlformats.org/officeDocument/2006/relationships/image" Target="../media/image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1.jpeg"/><Relationship Id="rId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IE" sz="3600" b="1" dirty="0" smtClean="0">
              <a:solidFill>
                <a:srgbClr val="FF0000"/>
              </a:solidFill>
            </a:endParaRPr>
          </a:p>
          <a:p>
            <a:r>
              <a:rPr lang="en-IE" sz="3600" b="1" dirty="0" smtClean="0">
                <a:solidFill>
                  <a:srgbClr val="FF0000"/>
                </a:solidFill>
              </a:rPr>
              <a:t>Theme </a:t>
            </a:r>
            <a:r>
              <a:rPr lang="en-IE" sz="3600" b="1" dirty="0" smtClean="0">
                <a:solidFill>
                  <a:srgbClr val="FF0000"/>
                </a:solidFill>
              </a:rPr>
              <a:t>8: Lesson 2</a:t>
            </a:r>
          </a:p>
          <a:p>
            <a:endParaRPr lang="en-IE" sz="3600" b="1" dirty="0">
              <a:solidFill>
                <a:srgbClr val="FF0000"/>
              </a:solidFill>
            </a:endParaRPr>
          </a:p>
          <a:p>
            <a:r>
              <a:rPr lang="en-IE" sz="3600" b="1" i="1" dirty="0" smtClean="0">
                <a:solidFill>
                  <a:srgbClr val="FF0000"/>
                </a:solidFill>
              </a:rPr>
              <a:t>At Mass We Remember Jesus’ Sacrifice</a:t>
            </a:r>
          </a:p>
          <a:p>
            <a:endParaRPr lang="en-IE" dirty="0"/>
          </a:p>
          <a:p>
            <a:endParaRPr lang="en-IE" dirty="0"/>
          </a:p>
        </p:txBody>
      </p:sp>
      <p:pic>
        <p:nvPicPr>
          <p:cNvPr id="4" name="Picture 3" descr="The Mass | Catholic symbols, Catholic mass, Christian traditions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686" y="602758"/>
            <a:ext cx="1217295" cy="1009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Easter Christian cross Resurrection of Jesus, Cross Easter s, christianity,  cross, easter Egg png | PNGWi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9137" y="3663632"/>
            <a:ext cx="3133725" cy="20910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681828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IE" dirty="0"/>
          </a:p>
          <a:p>
            <a:r>
              <a:rPr lang="en-IE" b="1" i="1" dirty="0" smtClean="0">
                <a:solidFill>
                  <a:srgbClr val="FF0000"/>
                </a:solidFill>
              </a:rPr>
              <a:t>The Body of Christ </a:t>
            </a:r>
            <a:r>
              <a:rPr lang="en-IE" dirty="0" smtClean="0"/>
              <a:t>(page 88 in pupil’s book and audio clip below)</a:t>
            </a:r>
          </a:p>
          <a:p>
            <a:endParaRPr lang="en-IE" dirty="0"/>
          </a:p>
          <a:p>
            <a:endParaRPr lang="en-IE" dirty="0" smtClean="0"/>
          </a:p>
          <a:p>
            <a:endParaRPr lang="en-IE" dirty="0"/>
          </a:p>
          <a:p>
            <a:endParaRPr lang="en-IE" dirty="0" smtClean="0"/>
          </a:p>
          <a:p>
            <a:endParaRPr lang="en-IE" dirty="0"/>
          </a:p>
          <a:p>
            <a:r>
              <a:rPr lang="en-IE" sz="3200" b="1" i="1" dirty="0">
                <a:solidFill>
                  <a:srgbClr val="FF0000"/>
                </a:solidFill>
              </a:rPr>
              <a:t>The Parable of the Real Vine </a:t>
            </a:r>
            <a:r>
              <a:rPr lang="en-IE" dirty="0"/>
              <a:t>(John 15:1, 4-5)</a:t>
            </a:r>
          </a:p>
          <a:p>
            <a:endParaRPr lang="en-IE" dirty="0" smtClean="0"/>
          </a:p>
          <a:p>
            <a:endParaRPr lang="en-IE" dirty="0"/>
          </a:p>
          <a:p>
            <a:endParaRPr lang="en-IE"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911927" y="1229165"/>
            <a:ext cx="609600" cy="6096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36431" y="1536896"/>
            <a:ext cx="2743200" cy="60373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000" b="1" dirty="0" smtClean="0">
                <a:solidFill>
                  <a:schemeClr val="tx1"/>
                </a:solidFill>
              </a:rPr>
              <a:t>Click on audio button</a:t>
            </a:r>
            <a:endParaRPr lang="en-IE" sz="2000" b="1" dirty="0">
              <a:solidFill>
                <a:schemeClr val="tx1"/>
              </a:solidFill>
            </a:endParaRPr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911927" y="4249616"/>
            <a:ext cx="609600" cy="6096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336431" y="4290646"/>
            <a:ext cx="2799471" cy="56857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b="1">
                <a:solidFill>
                  <a:schemeClr val="tx1"/>
                </a:solidFill>
              </a:rPr>
              <a:t>Click on audio button</a:t>
            </a:r>
            <a:endParaRPr lang="en-IE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5967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1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874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12192000" cy="6858000"/>
          </a:xfrm>
        </p:spPr>
        <p:txBody>
          <a:bodyPr>
            <a:normAutofit lnSpcReduction="10000"/>
          </a:bodyPr>
          <a:lstStyle/>
          <a:p>
            <a:pPr algn="l"/>
            <a:r>
              <a:rPr lang="en-IE" sz="4000" b="1" i="1" dirty="0">
                <a:solidFill>
                  <a:srgbClr val="FF0000"/>
                </a:solidFill>
              </a:rPr>
              <a:t>Let’s Live…</a:t>
            </a:r>
          </a:p>
          <a:p>
            <a:endParaRPr lang="en-IE" sz="3200" b="1" dirty="0" smtClean="0">
              <a:solidFill>
                <a:srgbClr val="FF0000"/>
              </a:solidFill>
            </a:endParaRPr>
          </a:p>
          <a:p>
            <a:endParaRPr lang="en-IE" sz="3200" b="1" dirty="0">
              <a:solidFill>
                <a:srgbClr val="FF0000"/>
              </a:solidFill>
            </a:endParaRPr>
          </a:p>
          <a:p>
            <a:r>
              <a:rPr lang="en-IE" sz="3200" b="1" dirty="0" smtClean="0">
                <a:solidFill>
                  <a:srgbClr val="92D050"/>
                </a:solidFill>
              </a:rPr>
              <a:t>Discussion and Journaling</a:t>
            </a:r>
          </a:p>
          <a:p>
            <a:endParaRPr lang="en-IE" dirty="0"/>
          </a:p>
          <a:p>
            <a:pPr algn="l"/>
            <a:r>
              <a:rPr lang="en-IE" dirty="0" smtClean="0"/>
              <a:t>DO you think that the image of the vine and branches is a good image for God and our connection with God through his people, the church?</a:t>
            </a:r>
          </a:p>
          <a:p>
            <a:pPr algn="l"/>
            <a:endParaRPr lang="en-IE" dirty="0"/>
          </a:p>
          <a:p>
            <a:pPr algn="l"/>
            <a:r>
              <a:rPr lang="en-IE" dirty="0" smtClean="0"/>
              <a:t>Imagine that you are a cut off branch and what that existence would be like?</a:t>
            </a:r>
          </a:p>
          <a:p>
            <a:pPr algn="l"/>
            <a:endParaRPr lang="en-IE" dirty="0"/>
          </a:p>
          <a:p>
            <a:pPr algn="l"/>
            <a:r>
              <a:rPr lang="en-IE" dirty="0" smtClean="0"/>
              <a:t>Who are the people, thoughts, images and prayers that help you to remain connected to the vine?</a:t>
            </a:r>
          </a:p>
          <a:p>
            <a:pPr algn="l"/>
            <a:endParaRPr lang="en-IE" dirty="0"/>
          </a:p>
          <a:p>
            <a:pPr algn="l"/>
            <a:r>
              <a:rPr lang="en-IE" dirty="0" smtClean="0"/>
              <a:t>As a branch needs nourishment from the body of the vine, what support do you need to keep your faith alive today?</a:t>
            </a:r>
          </a:p>
          <a:p>
            <a:endParaRPr lang="en-IE" dirty="0"/>
          </a:p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7395814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IE" sz="3200" b="1" dirty="0" smtClean="0">
                <a:solidFill>
                  <a:srgbClr val="FF0000"/>
                </a:solidFill>
              </a:rPr>
              <a:t>Meditation Prayer on the Vine</a:t>
            </a:r>
          </a:p>
          <a:p>
            <a:endParaRPr lang="en-IE" dirty="0"/>
          </a:p>
          <a:p>
            <a:endParaRPr lang="en-IE"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08295" y="3235569"/>
            <a:ext cx="2616591" cy="49823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000" b="1" dirty="0" smtClean="0">
                <a:solidFill>
                  <a:schemeClr val="tx1"/>
                </a:solidFill>
              </a:rPr>
              <a:t>Click on audio button</a:t>
            </a:r>
            <a:endParaRPr lang="en-IE" sz="2000" b="1" dirty="0">
              <a:solidFill>
                <a:schemeClr val="tx1"/>
              </a:solidFill>
            </a:endParaRPr>
          </a:p>
        </p:txBody>
      </p:sp>
      <p:pic>
        <p:nvPicPr>
          <p:cNvPr id="5" name="Picture 4" descr="Free Candle, Download Free Clip Art, Free Clip Art on Clipart Library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4200" y="2584938"/>
            <a:ext cx="2184400" cy="26955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8411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15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5298113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IE" sz="3200" b="1" i="1" dirty="0" smtClean="0">
                <a:solidFill>
                  <a:srgbClr val="FF0000"/>
                </a:solidFill>
              </a:rPr>
              <a:t>The Birthday Surprise</a:t>
            </a:r>
          </a:p>
          <a:p>
            <a:endParaRPr lang="en-IE" dirty="0"/>
          </a:p>
          <a:p>
            <a:endParaRPr lang="en-IE" dirty="0" smtClean="0"/>
          </a:p>
          <a:p>
            <a:endParaRPr lang="en-IE" dirty="0"/>
          </a:p>
          <a:p>
            <a:endParaRPr lang="en-IE" dirty="0" smtClean="0"/>
          </a:p>
          <a:p>
            <a:endParaRPr lang="en-IE" dirty="0"/>
          </a:p>
          <a:p>
            <a:r>
              <a:rPr lang="en-IE" sz="2800" b="1" dirty="0" smtClean="0"/>
              <a:t>How was Elizabeth feeling at the beginning of the story?</a:t>
            </a:r>
          </a:p>
          <a:p>
            <a:r>
              <a:rPr lang="en-IE" sz="2800" b="1" dirty="0" smtClean="0"/>
              <a:t>How was she at the end of the story?</a:t>
            </a:r>
          </a:p>
          <a:p>
            <a:r>
              <a:rPr lang="en-IE" sz="2800" b="1" dirty="0" smtClean="0"/>
              <a:t>What do you think of Elizabeth’s parents?</a:t>
            </a:r>
          </a:p>
          <a:p>
            <a:r>
              <a:rPr lang="en-IE" sz="2800" b="1" dirty="0" smtClean="0"/>
              <a:t>How do you think Elizabeth felt?</a:t>
            </a:r>
          </a:p>
          <a:p>
            <a:endParaRPr lang="en-IE" sz="2800" b="1" dirty="0"/>
          </a:p>
          <a:p>
            <a:r>
              <a:rPr lang="en-IE" sz="2800" b="1" dirty="0" smtClean="0"/>
              <a:t>Can you think of a time when someone made a sacrifice for you?</a:t>
            </a:r>
          </a:p>
          <a:p>
            <a:endParaRPr lang="en-IE"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86400" y="1604493"/>
            <a:ext cx="609600" cy="6096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39403" y="1604493"/>
            <a:ext cx="3271234" cy="6096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000" b="1" dirty="0" smtClean="0">
                <a:solidFill>
                  <a:schemeClr val="tx1"/>
                </a:solidFill>
              </a:rPr>
              <a:t>Click on the audio button.</a:t>
            </a:r>
            <a:endParaRPr lang="en-IE" sz="2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3621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7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/>
          <a:p>
            <a:r>
              <a:rPr lang="en-IE" sz="3200" b="1" dirty="0" smtClean="0">
                <a:solidFill>
                  <a:srgbClr val="FF0000"/>
                </a:solidFill>
              </a:rPr>
              <a:t>Prayer Service</a:t>
            </a:r>
          </a:p>
          <a:p>
            <a:endParaRPr lang="en-IE" sz="3200" b="1" dirty="0"/>
          </a:p>
          <a:p>
            <a:pPr algn="l"/>
            <a:r>
              <a:rPr lang="en-IE" sz="3200" b="1" dirty="0" smtClean="0"/>
              <a:t>Sign of the Cross</a:t>
            </a:r>
          </a:p>
          <a:p>
            <a:pPr algn="l"/>
            <a:endParaRPr lang="en-IE" sz="3200" b="1" dirty="0"/>
          </a:p>
          <a:p>
            <a:pPr algn="l"/>
            <a:r>
              <a:rPr lang="en-IE" sz="3200" b="1" dirty="0" smtClean="0"/>
              <a:t>Light a candle in the sacred space.</a:t>
            </a:r>
          </a:p>
          <a:p>
            <a:pPr algn="l"/>
            <a:endParaRPr lang="en-IE" sz="3200" b="1" dirty="0"/>
          </a:p>
          <a:p>
            <a:pPr algn="l"/>
            <a:r>
              <a:rPr lang="en-IE" sz="3200" b="1" dirty="0" smtClean="0"/>
              <a:t>We will listen to some verses from the Book of Judith in the Old Testament.</a:t>
            </a:r>
          </a:p>
          <a:p>
            <a:pPr algn="l"/>
            <a:r>
              <a:rPr lang="en-IE" sz="3200" b="1" dirty="0" smtClean="0"/>
              <a:t>Judith 16:13-16</a:t>
            </a:r>
          </a:p>
          <a:p>
            <a:pPr algn="l"/>
            <a:endParaRPr lang="en-IE" sz="3200" b="1" dirty="0"/>
          </a:p>
          <a:p>
            <a:pPr algn="l"/>
            <a:r>
              <a:rPr lang="en-IE" sz="3200" b="1" dirty="0" smtClean="0"/>
              <a:t>If gathered as a class or family, please read aloud.</a:t>
            </a:r>
          </a:p>
          <a:p>
            <a:pPr algn="l"/>
            <a:r>
              <a:rPr lang="en-IE" sz="3200" b="1" dirty="0" smtClean="0"/>
              <a:t>If it suits your situation better, use the audio buttons on each page.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73883" y="1168790"/>
            <a:ext cx="609600" cy="6096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753686" y="1145344"/>
            <a:ext cx="2912011" cy="63304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000" b="1" dirty="0" smtClean="0">
                <a:solidFill>
                  <a:schemeClr val="tx1"/>
                </a:solidFill>
              </a:rPr>
              <a:t>Click on audio button</a:t>
            </a:r>
            <a:endParaRPr lang="en-IE" sz="2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0384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1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376311"/>
            <a:ext cx="12192000" cy="6858000"/>
          </a:xfrm>
        </p:spPr>
        <p:txBody>
          <a:bodyPr/>
          <a:lstStyle/>
          <a:p>
            <a:endParaRPr lang="en-IE" dirty="0"/>
          </a:p>
        </p:txBody>
      </p:sp>
      <p:sp>
        <p:nvSpPr>
          <p:cNvPr id="2" name="Rectangle 1"/>
          <p:cNvSpPr/>
          <p:nvPr/>
        </p:nvSpPr>
        <p:spPr>
          <a:xfrm>
            <a:off x="553329" y="0"/>
            <a:ext cx="5542671" cy="495534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E" sz="2800" b="1" dirty="0" smtClean="0">
                <a:solidFill>
                  <a:schemeClr val="tx1"/>
                </a:solidFill>
              </a:rPr>
              <a:t>1. I will sing a new song to my God</a:t>
            </a:r>
          </a:p>
          <a:p>
            <a:r>
              <a:rPr lang="en-IE" sz="2800" b="1" dirty="0" smtClean="0">
                <a:solidFill>
                  <a:schemeClr val="tx1"/>
                </a:solidFill>
              </a:rPr>
              <a:t>O Lord, you are strong and glorious!</a:t>
            </a:r>
          </a:p>
          <a:p>
            <a:r>
              <a:rPr lang="en-IE" sz="2800" b="1" dirty="0" smtClean="0">
                <a:solidFill>
                  <a:schemeClr val="tx1"/>
                </a:solidFill>
              </a:rPr>
              <a:t>You have never been defeated.</a:t>
            </a:r>
          </a:p>
          <a:p>
            <a:endParaRPr lang="en-IE" sz="2800" b="1" dirty="0" smtClean="0">
              <a:solidFill>
                <a:schemeClr val="tx1"/>
              </a:solidFill>
            </a:endParaRPr>
          </a:p>
          <a:p>
            <a:r>
              <a:rPr lang="en-IE" sz="2800" b="1" dirty="0" smtClean="0">
                <a:solidFill>
                  <a:schemeClr val="tx1"/>
                </a:solidFill>
              </a:rPr>
              <a:t>2. Let all your creatures serve you,</a:t>
            </a:r>
          </a:p>
          <a:p>
            <a:r>
              <a:rPr lang="en-IE" sz="2800" b="1" dirty="0" smtClean="0">
                <a:solidFill>
                  <a:schemeClr val="tx1"/>
                </a:solidFill>
              </a:rPr>
              <a:t>You gave the command </a:t>
            </a:r>
          </a:p>
          <a:p>
            <a:r>
              <a:rPr lang="en-IE" sz="2800" b="1" dirty="0" smtClean="0">
                <a:solidFill>
                  <a:schemeClr val="tx1"/>
                </a:solidFill>
              </a:rPr>
              <a:t>And all of them came into being;</a:t>
            </a:r>
          </a:p>
          <a:p>
            <a:r>
              <a:rPr lang="en-IE" sz="2800" b="1" dirty="0" smtClean="0">
                <a:solidFill>
                  <a:schemeClr val="tx1"/>
                </a:solidFill>
              </a:rPr>
              <a:t>You breathed on them</a:t>
            </a:r>
          </a:p>
          <a:p>
            <a:r>
              <a:rPr lang="en-IE" sz="2800" b="1" dirty="0" smtClean="0">
                <a:solidFill>
                  <a:schemeClr val="tx1"/>
                </a:solidFill>
              </a:rPr>
              <a:t>And all of them were created.</a:t>
            </a:r>
          </a:p>
          <a:p>
            <a:r>
              <a:rPr lang="en-IE" sz="2800" b="1" dirty="0" smtClean="0">
                <a:solidFill>
                  <a:schemeClr val="tx1"/>
                </a:solidFill>
              </a:rPr>
              <a:t>No one can oppose your command.</a:t>
            </a:r>
          </a:p>
        </p:txBody>
      </p:sp>
      <p:sp>
        <p:nvSpPr>
          <p:cNvPr id="4" name="Rectangle 3"/>
          <p:cNvSpPr/>
          <p:nvPr/>
        </p:nvSpPr>
        <p:spPr>
          <a:xfrm>
            <a:off x="6400800" y="2025747"/>
            <a:ext cx="5514535" cy="445594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E" sz="2400" b="1" dirty="0" smtClean="0">
                <a:solidFill>
                  <a:schemeClr val="tx1"/>
                </a:solidFill>
              </a:rPr>
              <a:t>3. The mountains and the seas tremble,</a:t>
            </a:r>
          </a:p>
          <a:p>
            <a:r>
              <a:rPr lang="en-IE" sz="2400" b="1" dirty="0" smtClean="0">
                <a:solidFill>
                  <a:schemeClr val="tx1"/>
                </a:solidFill>
              </a:rPr>
              <a:t>And rocks melt like wax when you come near.</a:t>
            </a:r>
          </a:p>
          <a:p>
            <a:r>
              <a:rPr lang="en-IE" sz="2400" b="1" dirty="0" smtClean="0">
                <a:solidFill>
                  <a:schemeClr val="tx1"/>
                </a:solidFill>
              </a:rPr>
              <a:t>But there is mercy for all who obey you.</a:t>
            </a:r>
          </a:p>
          <a:p>
            <a:endParaRPr lang="en-IE" sz="2400" b="1" dirty="0">
              <a:solidFill>
                <a:schemeClr val="tx1"/>
              </a:solidFill>
            </a:endParaRPr>
          </a:p>
          <a:p>
            <a:r>
              <a:rPr lang="en-IE" sz="2400" b="1" dirty="0" smtClean="0">
                <a:solidFill>
                  <a:schemeClr val="tx1"/>
                </a:solidFill>
              </a:rPr>
              <a:t>4. The Lord is more pleased with those who obey him</a:t>
            </a:r>
          </a:p>
          <a:p>
            <a:r>
              <a:rPr lang="en-IE" sz="2400" b="1" dirty="0" smtClean="0">
                <a:solidFill>
                  <a:schemeClr val="tx1"/>
                </a:solidFill>
              </a:rPr>
              <a:t>Than with all the choice meat at the altar,</a:t>
            </a:r>
          </a:p>
          <a:p>
            <a:r>
              <a:rPr lang="en-IE" sz="2400" b="1" dirty="0" smtClean="0">
                <a:solidFill>
                  <a:schemeClr val="tx1"/>
                </a:solidFill>
              </a:rPr>
              <a:t>Or with the most fragrant sacrifices.</a:t>
            </a:r>
            <a:endParaRPr lang="en-IE" sz="2400" b="1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400799" y="376311"/>
            <a:ext cx="5514535" cy="650631"/>
          </a:xfrm>
          <a:prstGeom prst="rect">
            <a:avLst/>
          </a:prstGeom>
          <a:solidFill>
            <a:srgbClr val="FF0000">
              <a:alpha val="3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b="1" dirty="0" smtClean="0">
                <a:solidFill>
                  <a:schemeClr val="tx1"/>
                </a:solidFill>
              </a:rPr>
              <a:t>Choose four readers to read a verse each</a:t>
            </a:r>
            <a:endParaRPr lang="en-IE" b="1" dirty="0">
              <a:solidFill>
                <a:schemeClr val="tx1"/>
              </a:solidFill>
            </a:endParaRPr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64258" y="5601872"/>
            <a:ext cx="609600" cy="6096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350498" y="5387926"/>
            <a:ext cx="2869810" cy="45016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b="1" dirty="0" smtClean="0">
                <a:solidFill>
                  <a:schemeClr val="tx1"/>
                </a:solidFill>
              </a:rPr>
              <a:t>Click on audio button</a:t>
            </a:r>
            <a:endParaRPr lang="en-IE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3161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41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/>
          <a:p>
            <a:pPr algn="l"/>
            <a:r>
              <a:rPr lang="en-IE" sz="2800" b="1" dirty="0" smtClean="0">
                <a:solidFill>
                  <a:srgbClr val="FF0000"/>
                </a:solidFill>
              </a:rPr>
              <a:t>Conclusion</a:t>
            </a:r>
          </a:p>
          <a:p>
            <a:pPr algn="l"/>
            <a:r>
              <a:rPr lang="en-IE" sz="2800" b="1" dirty="0" smtClean="0"/>
              <a:t>Today we pray in thanks to God for all the sacrifices others have made for us. Let’s take a few minutes in silence to pray for the people in our lives who love us so much that they make sacrifices for us.</a:t>
            </a:r>
          </a:p>
          <a:p>
            <a:pPr algn="l"/>
            <a:endParaRPr lang="en-IE" sz="2800" b="1" dirty="0"/>
          </a:p>
          <a:p>
            <a:pPr algn="l"/>
            <a:r>
              <a:rPr lang="en-IE" sz="2800" b="1" dirty="0" smtClean="0"/>
              <a:t>We finish our prayer by praying the Our Father together.</a:t>
            </a:r>
            <a:endParaRPr lang="en-IE" sz="2800" b="1"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18142" y="3729111"/>
            <a:ext cx="609600" cy="6096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631851" y="3770142"/>
            <a:ext cx="3263705" cy="56856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b="1" smtClean="0">
                <a:solidFill>
                  <a:schemeClr val="tx1"/>
                </a:solidFill>
              </a:rPr>
              <a:t>Click on audio button</a:t>
            </a:r>
            <a:endParaRPr lang="en-IE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197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7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pPr algn="l"/>
            <a:r>
              <a:rPr lang="en-IE" sz="3600" b="1" i="1" dirty="0" smtClean="0">
                <a:solidFill>
                  <a:srgbClr val="FF0000"/>
                </a:solidFill>
              </a:rPr>
              <a:t>Let’s Learn…..</a:t>
            </a:r>
          </a:p>
          <a:p>
            <a:endParaRPr lang="en-IE" dirty="0"/>
          </a:p>
          <a:p>
            <a:r>
              <a:rPr lang="en-IE" sz="2800" b="1" dirty="0" smtClean="0"/>
              <a:t>Jesus has many titles, as have each one of us.</a:t>
            </a:r>
          </a:p>
          <a:p>
            <a:r>
              <a:rPr lang="en-IE" dirty="0" smtClean="0"/>
              <a:t>Look at the interactive activity online on the titles of Jesus.</a:t>
            </a:r>
          </a:p>
          <a:p>
            <a:r>
              <a:rPr lang="en-IE" b="1" dirty="0" smtClean="0"/>
              <a:t>Username: </a:t>
            </a:r>
            <a:r>
              <a:rPr lang="en-IE" b="1" dirty="0" smtClean="0">
                <a:hlinkClick r:id="rId2"/>
              </a:rPr>
              <a:t>trial@growinlive.ie</a:t>
            </a:r>
            <a:endParaRPr lang="en-IE" b="1" dirty="0" smtClean="0"/>
          </a:p>
          <a:p>
            <a:r>
              <a:rPr lang="en-IE" b="1" dirty="0" smtClean="0"/>
              <a:t>Password: </a:t>
            </a:r>
            <a:r>
              <a:rPr lang="en-IE" b="1" dirty="0" err="1" smtClean="0"/>
              <a:t>growinlove</a:t>
            </a:r>
            <a:endParaRPr lang="en-IE" b="1" dirty="0" smtClean="0"/>
          </a:p>
          <a:p>
            <a:r>
              <a:rPr lang="en-IE" dirty="0"/>
              <a:t>https://app.growinlove.ie/interactives/6th_titles_for_jesus_and_the_mass/index.php</a:t>
            </a:r>
          </a:p>
          <a:p>
            <a:endParaRPr lang="en-IE" dirty="0" smtClean="0"/>
          </a:p>
          <a:p>
            <a:endParaRPr lang="en-IE" dirty="0"/>
          </a:p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7206299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IE" b="1" i="1" dirty="0" smtClean="0">
                <a:solidFill>
                  <a:srgbClr val="FF0000"/>
                </a:solidFill>
              </a:rPr>
              <a:t>A Christian Hero</a:t>
            </a:r>
          </a:p>
          <a:p>
            <a:endParaRPr lang="en-IE" dirty="0"/>
          </a:p>
          <a:p>
            <a:pPr algn="l"/>
            <a:r>
              <a:rPr lang="en-IE" b="1" dirty="0" smtClean="0"/>
              <a:t>St Maximilian Kolbe sacrificed his life to save another man. Read about him on page 87 in your pupil’s book </a:t>
            </a:r>
            <a:r>
              <a:rPr lang="en-IE" b="1" dirty="0" smtClean="0"/>
              <a:t>and/or </a:t>
            </a:r>
            <a:r>
              <a:rPr lang="en-IE" b="1" dirty="0" smtClean="0"/>
              <a:t>listen to the audio.</a:t>
            </a:r>
          </a:p>
          <a:p>
            <a:pPr algn="l"/>
            <a:endParaRPr lang="en-IE" b="1" dirty="0"/>
          </a:p>
          <a:p>
            <a:pPr algn="l"/>
            <a:endParaRPr lang="en-IE" b="1" dirty="0" smtClean="0"/>
          </a:p>
          <a:p>
            <a:pPr algn="l"/>
            <a:endParaRPr lang="en-IE" b="1" dirty="0"/>
          </a:p>
          <a:p>
            <a:pPr algn="l"/>
            <a:endParaRPr lang="en-IE" b="1" dirty="0" smtClean="0"/>
          </a:p>
          <a:p>
            <a:pPr algn="l"/>
            <a:r>
              <a:rPr lang="en-IE" b="1" dirty="0" smtClean="0"/>
              <a:t>Read the questions on page 87 in your book and discuss.</a:t>
            </a:r>
          </a:p>
          <a:p>
            <a:pPr algn="l"/>
            <a:endParaRPr lang="en-IE" b="1" dirty="0"/>
          </a:p>
          <a:p>
            <a:pPr algn="l"/>
            <a:r>
              <a:rPr lang="en-IE" b="1" dirty="0" smtClean="0"/>
              <a:t>What do you think about the sacrifice that Fr Maximilian made?</a:t>
            </a:r>
          </a:p>
          <a:p>
            <a:endParaRPr lang="en-IE" dirty="0"/>
          </a:p>
          <a:p>
            <a:endParaRPr lang="en-IE" dirty="0"/>
          </a:p>
        </p:txBody>
      </p:sp>
      <p:pic>
        <p:nvPicPr>
          <p:cNvPr id="2" name=".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494585" y="2167597"/>
            <a:ext cx="609600" cy="6096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138289" y="2167597"/>
            <a:ext cx="2658794" cy="57677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b="1" smtClean="0">
                <a:solidFill>
                  <a:schemeClr val="tx1"/>
                </a:solidFill>
              </a:rPr>
              <a:t>Click on audio button</a:t>
            </a:r>
            <a:endParaRPr lang="en-IE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6817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0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IE" sz="3200" b="1" u="sng" dirty="0" smtClean="0">
                <a:solidFill>
                  <a:srgbClr val="FF0000"/>
                </a:solidFill>
              </a:rPr>
              <a:t>Remembering Jesus’ Sacrifice at Mass</a:t>
            </a:r>
          </a:p>
          <a:p>
            <a:endParaRPr lang="en-IE" dirty="0"/>
          </a:p>
          <a:p>
            <a:r>
              <a:rPr lang="en-IE" dirty="0" smtClean="0"/>
              <a:t>Read about We remember Jesus’ Sacrifice at Mass on page 87 in pupils book.</a:t>
            </a:r>
          </a:p>
          <a:p>
            <a:endParaRPr lang="en-IE" dirty="0"/>
          </a:p>
          <a:p>
            <a:r>
              <a:rPr lang="en-IE" dirty="0" smtClean="0"/>
              <a:t>Use the interactive materials on </a:t>
            </a:r>
            <a:r>
              <a:rPr lang="en-IE" dirty="0"/>
              <a:t>R</a:t>
            </a:r>
            <a:r>
              <a:rPr lang="en-IE" dirty="0" smtClean="0"/>
              <a:t>emembering Jesus online at</a:t>
            </a:r>
          </a:p>
          <a:p>
            <a:r>
              <a:rPr lang="en-IE" b="1" dirty="0"/>
              <a:t>Username: </a:t>
            </a:r>
            <a:r>
              <a:rPr lang="en-IE" b="1" dirty="0">
                <a:hlinkClick r:id="rId2"/>
              </a:rPr>
              <a:t>trial@growinlive.ie</a:t>
            </a:r>
            <a:endParaRPr lang="en-IE" b="1" dirty="0"/>
          </a:p>
          <a:p>
            <a:r>
              <a:rPr lang="en-IE" b="1" dirty="0"/>
              <a:t>Password: </a:t>
            </a:r>
            <a:r>
              <a:rPr lang="en-IE" b="1" dirty="0" err="1"/>
              <a:t>growinlove</a:t>
            </a:r>
            <a:endParaRPr lang="en-IE" b="1" dirty="0"/>
          </a:p>
          <a:p>
            <a:r>
              <a:rPr lang="en-IE" dirty="0"/>
              <a:t>https://app.growinlove.ie/interactives/6th_remembering_jesus_sacrifice_at_mass/index.php</a:t>
            </a:r>
          </a:p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42862744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IE" dirty="0" smtClean="0">
                <a:solidFill>
                  <a:srgbClr val="FF0000"/>
                </a:solidFill>
              </a:rPr>
              <a:t>Reminding of the symbols and images presented in the interactive materials:</a:t>
            </a:r>
          </a:p>
          <a:p>
            <a:endParaRPr lang="en-IE" dirty="0"/>
          </a:p>
        </p:txBody>
      </p:sp>
      <p:pic>
        <p:nvPicPr>
          <p:cNvPr id="4" name="Picture 3" descr="Study: Holy Water Used in Catholic Mass Full of Bacteria Found in Fecal  Matters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9876" y="1528418"/>
            <a:ext cx="1146958" cy="13284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crucifix clipart dies jesus #629 | Clip art, Jesus dies, Jesus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069" y="4615869"/>
            <a:ext cx="1200765" cy="172684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Interior View Of A Church. Altar With Crucifix And Candles Stock Photo,  Picture And Royalty Free Image. Image 79864847.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3860" y="1463648"/>
            <a:ext cx="2088515" cy="139319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The Mass | Catholic symbols, Catholic mass, Christian traditions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9468" y="4991878"/>
            <a:ext cx="1217295" cy="1009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Holy Mass Stock Illustrations – 554 Holy Mass Stock Illustrations, Vectors  &amp; Clipart - Dreamstime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3269" y="4914672"/>
            <a:ext cx="1647825" cy="137541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lamb-of-god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7333" y="1444915"/>
            <a:ext cx="1779905" cy="149542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914400" y="888643"/>
            <a:ext cx="1697615" cy="556272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b="1" dirty="0" smtClean="0">
                <a:solidFill>
                  <a:schemeClr val="tx1"/>
                </a:solidFill>
              </a:rPr>
              <a:t>Holy Water Font</a:t>
            </a:r>
            <a:endParaRPr lang="en-IE" b="1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613859" y="888643"/>
            <a:ext cx="2088515" cy="45076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b="1" dirty="0" smtClean="0">
                <a:solidFill>
                  <a:schemeClr val="tx1"/>
                </a:solidFill>
              </a:rPr>
              <a:t>Candles on Altar</a:t>
            </a:r>
            <a:endParaRPr lang="en-IE" b="1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987332" y="669701"/>
            <a:ext cx="1779905" cy="669702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b="1" dirty="0" smtClean="0">
                <a:solidFill>
                  <a:schemeClr val="tx1"/>
                </a:solidFill>
              </a:rPr>
              <a:t>Jesus, Lamb of God</a:t>
            </a:r>
            <a:endParaRPr lang="en-IE" b="1" dirty="0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14400" y="3837904"/>
            <a:ext cx="1558344" cy="631736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b="1" dirty="0" smtClean="0">
                <a:solidFill>
                  <a:schemeClr val="tx1"/>
                </a:solidFill>
              </a:rPr>
              <a:t>Crucifix</a:t>
            </a:r>
            <a:endParaRPr lang="en-IE" b="1" dirty="0"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613858" y="3902299"/>
            <a:ext cx="2088515" cy="567341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b="1" dirty="0" smtClean="0">
                <a:solidFill>
                  <a:schemeClr val="tx1"/>
                </a:solidFill>
              </a:rPr>
              <a:t>Bread and wine</a:t>
            </a:r>
            <a:endParaRPr lang="en-IE" b="1" dirty="0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9890975" y="4991878"/>
            <a:ext cx="45719" cy="3142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5" name="Rectangle 14"/>
          <p:cNvSpPr/>
          <p:nvPr/>
        </p:nvSpPr>
        <p:spPr>
          <a:xfrm>
            <a:off x="8843487" y="3837904"/>
            <a:ext cx="2007607" cy="631736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b="1" dirty="0" smtClean="0">
                <a:solidFill>
                  <a:schemeClr val="tx1"/>
                </a:solidFill>
              </a:rPr>
              <a:t>Receiving Holy Communion</a:t>
            </a:r>
            <a:endParaRPr lang="en-IE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89798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</TotalTime>
  <Words>632</Words>
  <Application>Microsoft Office PowerPoint</Application>
  <PresentationFormat>Widescreen</PresentationFormat>
  <Paragraphs>112</Paragraphs>
  <Slides>13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Cathy Burke</dc:creator>
  <cp:lastModifiedBy>Cathy Burke</cp:lastModifiedBy>
  <cp:revision>9</cp:revision>
  <dcterms:created xsi:type="dcterms:W3CDTF">2021-04-07T18:54:45Z</dcterms:created>
  <dcterms:modified xsi:type="dcterms:W3CDTF">2021-04-08T10:44:03Z</dcterms:modified>
</cp:coreProperties>
</file>