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102475" cy="1023461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3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3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92187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300" b="0" i="0" u="none" strike="noStrike" cap="none" baseline="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 sz="1300" b="0" i="0" u="none" strike="noStrike" cap="none" baseline="0"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24717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6009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850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789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188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400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783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1589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62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7235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9911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10247" y="4861441"/>
            <a:ext cx="5681980" cy="4605576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8650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/>
        </p:nvSpPr>
        <p:spPr>
          <a:xfrm>
            <a:off x="1828800" y="3159759"/>
            <a:ext cx="457200" cy="1034128"/>
          </a:xfrm>
          <a:prstGeom prst="rect">
            <a:avLst/>
          </a:prstGeom>
          <a:noFill/>
          <a:ln>
            <a:noFill/>
          </a:ln>
        </p:spPr>
        <p:txBody>
          <a:bodyPr lIns="0" tIns="9125" rIns="0" bIns="91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6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777239" y="1219200"/>
            <a:ext cx="7543800" cy="215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2133600" y="3375491"/>
            <a:ext cx="61721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z="2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380"/>
              </a:spcBef>
              <a:buClr>
                <a:schemeClr val="lt1"/>
              </a:buClr>
              <a:buFont typeface="Times New Roman"/>
              <a:buNone/>
              <a:defRPr sz="19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340"/>
              </a:spcBef>
              <a:buClr>
                <a:schemeClr val="lt1"/>
              </a:buClr>
              <a:buFont typeface="Times New Roman"/>
              <a:buNone/>
              <a:defRPr sz="17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320"/>
              </a:spcBef>
              <a:buClr>
                <a:schemeClr val="lt1"/>
              </a:buClr>
              <a:buFont typeface="Times New Roman"/>
              <a:buNone/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300"/>
              </a:spcBef>
              <a:buClr>
                <a:schemeClr val="lt1"/>
              </a:buClr>
              <a:buFont typeface="Times New Roman"/>
              <a:buNone/>
              <a:defRPr sz="15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ctr" rtl="0">
              <a:spcBef>
                <a:spcPts val="280"/>
              </a:spcBef>
              <a:buClr>
                <a:schemeClr val="lt1"/>
              </a:buClr>
              <a:buFont typeface="Times New Roman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ctr" rtl="0">
              <a:spcBef>
                <a:spcPts val="280"/>
              </a:spcBef>
              <a:buClr>
                <a:schemeClr val="lt1"/>
              </a:buClr>
              <a:buFont typeface="Times New Roman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ctr" rtl="0">
              <a:spcBef>
                <a:spcPts val="280"/>
              </a:spcBef>
              <a:buClr>
                <a:schemeClr val="lt1"/>
              </a:buClr>
              <a:buFont typeface="Times New Roman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1"/>
              </a:buClr>
              <a:buFont typeface="Times New Roman"/>
              <a:buNone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3276600" y="-457199"/>
            <a:ext cx="3505199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Times New Roman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Times New Roman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Times New Roman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Times New Roman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-914400" y="2133601"/>
            <a:ext cx="5181600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3124200" y="457201"/>
            <a:ext cx="4572000" cy="502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Times New Roman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Times New Roman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Times New Roman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Times New Roman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Times New Roman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Times New Roman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Times New Roman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Times New Roman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/>
        </p:nvSpPr>
        <p:spPr>
          <a:xfrm>
            <a:off x="4267200" y="4074496"/>
            <a:ext cx="457200" cy="10156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6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0" y="4267367"/>
            <a:ext cx="3733800" cy="7315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800">
                <a:solidFill>
                  <a:schemeClr val="lt1"/>
                </a:solidFill>
              </a:defRPr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800">
                <a:solidFill>
                  <a:schemeClr val="lt1"/>
                </a:solidFill>
              </a:defRPr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600">
                <a:solidFill>
                  <a:schemeClr val="lt1"/>
                </a:solidFill>
              </a:defRPr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86000" y="1905000"/>
            <a:ext cx="6035039" cy="2350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5400" b="0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344167" y="658368"/>
            <a:ext cx="3273552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Times New Roman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Times New Roman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Times New Roman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Times New Roman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029200" y="658368"/>
            <a:ext cx="3273552" cy="3432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❧"/>
              <a:def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indent="-186690" algn="l" rtl="0">
              <a:spcBef>
                <a:spcPts val="380"/>
              </a:spcBef>
              <a:buClr>
                <a:schemeClr val="lt1"/>
              </a:buClr>
              <a:buFont typeface="Times New Roman"/>
              <a:buChar char="❧"/>
              <a:defRPr sz="1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indent="-191769" algn="l" rtl="0">
              <a:spcBef>
                <a:spcPts val="340"/>
              </a:spcBef>
              <a:buClr>
                <a:schemeClr val="lt1"/>
              </a:buClr>
              <a:buFont typeface="Times New Roman"/>
              <a:buChar char="•"/>
              <a:defRPr sz="17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indent="-205739" algn="l" rtl="0">
              <a:spcBef>
                <a:spcPts val="320"/>
              </a:spcBef>
              <a:buClr>
                <a:schemeClr val="lt1"/>
              </a:buClr>
              <a:buFont typeface="Times New Roman"/>
              <a:buChar char="❧"/>
              <a:defRPr sz="16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indent="-204470" algn="l" rtl="0">
              <a:spcBef>
                <a:spcPts val="300"/>
              </a:spcBef>
              <a:buClr>
                <a:schemeClr val="lt1"/>
              </a:buClr>
              <a:buFont typeface="Times New Roman"/>
              <a:buChar char="❧"/>
              <a:defRPr sz="15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indent="-21082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indent="-205739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•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indent="-21336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indent="-20320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341120" y="661975"/>
            <a:ext cx="327355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200" b="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1344167" y="1371600"/>
            <a:ext cx="3276600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5029200" y="661975"/>
            <a:ext cx="327355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2200" b="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5029200" y="1371600"/>
            <a:ext cx="3273552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0" name="Shape 50"/>
          <p:cNvSpPr txBox="1"/>
          <p:nvPr/>
        </p:nvSpPr>
        <p:spPr>
          <a:xfrm>
            <a:off x="1056640" y="520191"/>
            <a:ext cx="457200" cy="9233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4780280" y="520191"/>
            <a:ext cx="457200" cy="9233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/>
        </p:nvSpPr>
        <p:spPr>
          <a:xfrm>
            <a:off x="5328919" y="1774588"/>
            <a:ext cx="457200" cy="123110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8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38200" y="685800"/>
            <a:ext cx="43434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2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715000" y="685800"/>
            <a:ext cx="2590800" cy="342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6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219200" y="612775"/>
            <a:ext cx="6705599" cy="25469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2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2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2743200" y="3453046"/>
            <a:ext cx="5029199" cy="7208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 sz="1600"/>
            </a:lvl1pPr>
            <a:lvl2pPr marL="457200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/>
          <p:nvPr/>
        </p:nvSpPr>
        <p:spPr>
          <a:xfrm>
            <a:off x="2435351" y="3331464"/>
            <a:ext cx="457200" cy="9233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60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{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rtl="0">
              <a:spcBef>
                <a:spcPts val="0"/>
              </a:spcBef>
              <a:defRPr>
                <a:solidFill>
                  <a:schemeClr val="lt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lt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lt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lt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lt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lt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lt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4F4651">
                  <a:alpha val="35686"/>
                </a:srgbClr>
              </a:gs>
              <a:gs pos="100000">
                <a:srgbClr val="242852">
                  <a:alpha val="9803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Shape 10"/>
          <p:cNvSpPr/>
          <p:nvPr/>
        </p:nvSpPr>
        <p:spPr>
          <a:xfrm rot="-1875724">
            <a:off x="1373220" y="1038439"/>
            <a:ext cx="7240619" cy="5706986"/>
          </a:xfrm>
          <a:prstGeom prst="ellipse">
            <a:avLst/>
          </a:prstGeom>
          <a:gradFill>
            <a:gsLst>
              <a:gs pos="0">
                <a:srgbClr val="C3BCC5">
                  <a:alpha val="6666"/>
                </a:srgbClr>
              </a:gs>
              <a:gs pos="58000">
                <a:srgbClr val="242852">
                  <a:alpha val="0"/>
                </a:srgbClr>
              </a:gs>
              <a:gs pos="100000">
                <a:srgbClr val="242852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/>
          <p:nvPr/>
        </p:nvSpPr>
        <p:spPr>
          <a:xfrm rot="-3943089">
            <a:off x="-274210" y="1165874"/>
            <a:ext cx="5538471" cy="4480459"/>
          </a:xfrm>
          <a:prstGeom prst="ellipse">
            <a:avLst/>
          </a:prstGeom>
          <a:gradFill>
            <a:gsLst>
              <a:gs pos="0">
                <a:srgbClr val="C3BCC5">
                  <a:alpha val="7843"/>
                </a:srgbClr>
              </a:gs>
              <a:gs pos="58000">
                <a:srgbClr val="242852">
                  <a:alpha val="0"/>
                </a:srgbClr>
              </a:gs>
              <a:gs pos="100000">
                <a:srgbClr val="242852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Shape 12"/>
          <p:cNvSpPr/>
          <p:nvPr/>
        </p:nvSpPr>
        <p:spPr>
          <a:xfrm rot="-1875725">
            <a:off x="3277955" y="116853"/>
            <a:ext cx="6479362" cy="4754756"/>
          </a:xfrm>
          <a:prstGeom prst="ellipse">
            <a:avLst/>
          </a:prstGeom>
          <a:gradFill>
            <a:gsLst>
              <a:gs pos="0">
                <a:srgbClr val="C3BCC5">
                  <a:alpha val="7843"/>
                </a:srgbClr>
              </a:gs>
              <a:gs pos="58000">
                <a:srgbClr val="242852">
                  <a:alpha val="0"/>
                </a:srgbClr>
              </a:gs>
              <a:gs pos="100000">
                <a:srgbClr val="242852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777239" y="4876800"/>
            <a:ext cx="7543800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49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2133600" y="685800"/>
            <a:ext cx="6096000" cy="36575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74320" marR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Char char="❧"/>
              <a:defRPr sz="2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640080" marR="0" indent="-186690" algn="l" rtl="0">
              <a:spcBef>
                <a:spcPts val="380"/>
              </a:spcBef>
              <a:buClr>
                <a:schemeClr val="lt1"/>
              </a:buClr>
              <a:buFont typeface="Times New Roman"/>
              <a:buChar char="❧"/>
              <a:defRPr sz="19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005839" marR="0" indent="-191769" algn="l" rtl="0">
              <a:spcBef>
                <a:spcPts val="340"/>
              </a:spcBef>
              <a:buClr>
                <a:schemeClr val="lt1"/>
              </a:buClr>
              <a:buFont typeface="Times New Roman"/>
              <a:buChar char="•"/>
              <a:defRPr sz="17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-205739" algn="l" rtl="0">
              <a:spcBef>
                <a:spcPts val="320"/>
              </a:spcBef>
              <a:buClr>
                <a:schemeClr val="lt1"/>
              </a:buClr>
              <a:buFont typeface="Times New Roman"/>
              <a:buChar char="❧"/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645920" marR="0" indent="-204470" algn="l" rtl="0">
              <a:spcBef>
                <a:spcPts val="300"/>
              </a:spcBef>
              <a:buClr>
                <a:schemeClr val="lt1"/>
              </a:buClr>
              <a:buFont typeface="Times New Roman"/>
              <a:buChar char="❧"/>
              <a:defRPr sz="15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965960" marR="0" indent="-21082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240280" marR="0" indent="-205739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•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2514600" marR="0" indent="-21336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2834640" marR="0" indent="-203200" algn="l" rtl="0">
              <a:spcBef>
                <a:spcPts val="280"/>
              </a:spcBef>
              <a:buClr>
                <a:schemeClr val="lt1"/>
              </a:buClr>
              <a:buFont typeface="Times New Roman"/>
              <a:buChar char="❧"/>
              <a:defRPr sz="1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172200" y="615473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822959" y="6154737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22959" y="5842000"/>
            <a:ext cx="2133599" cy="30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0" y="723568"/>
            <a:ext cx="9144000" cy="37418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7200" b="0" i="0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 of Extracts from Audited Accounts </a:t>
            </a:r>
            <a:br>
              <a:rPr lang="en-GB" sz="7200" b="0" i="0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GB" sz="7200" b="0" i="0" u="sng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 December </a:t>
            </a:r>
            <a:r>
              <a:rPr lang="en-GB" sz="7200" b="0" i="0" u="sng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2020</a:t>
            </a:r>
            <a:endParaRPr lang="en-GB" sz="7200" b="0" i="0" u="sng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0" y="141890"/>
            <a:ext cx="9144000" cy="67161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61620" algn="ctr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40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Standing Order</a:t>
            </a:r>
            <a:r>
              <a:rPr lang="en-GB" sz="240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and Envelope Donations </a:t>
            </a:r>
          </a:p>
          <a:p>
            <a:pPr indent="-261620">
              <a:spcBef>
                <a:spcPts val="720"/>
              </a:spcBef>
              <a:buSzPct val="25000"/>
              <a:buNone/>
            </a:pPr>
            <a:r>
              <a:rPr lang="en-GB" sz="180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donations from parishioner's in </a:t>
            </a:r>
            <a:r>
              <a:rPr lang="en-GB" sz="1800" dirty="0"/>
              <a:t>employment are </a:t>
            </a:r>
            <a:r>
              <a:rPr lang="en-GB" sz="1800" dirty="0" smtClean="0"/>
              <a:t>now </a:t>
            </a:r>
            <a:r>
              <a:rPr lang="en-GB" sz="1800" dirty="0"/>
              <a:t>eligible for a single and simplified </a:t>
            </a:r>
            <a:r>
              <a:rPr lang="en-GB" sz="1800" dirty="0" smtClean="0"/>
              <a:t>tax relief, at 31% of all donations above €250.</a:t>
            </a:r>
            <a:endParaRPr lang="en-GB" sz="1800" dirty="0"/>
          </a:p>
          <a:p>
            <a:pPr marL="274320" marR="0" lvl="0" indent="-261620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180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274320" marR="0" lvl="0" indent="-261620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4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Contribution	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Tax 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Rate	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             Tax 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Rebate	</a:t>
            </a:r>
            <a:r>
              <a:rPr lang="en-GB" sz="1800" b="1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Total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								</a:t>
            </a:r>
          </a:p>
          <a:p>
            <a:pPr marL="651510" marR="0" lvl="0" indent="-52451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    €250                          </a:t>
            </a:r>
            <a:r>
              <a:rPr lang="en-GB" sz="1800" dirty="0" smtClean="0"/>
              <a:t>31%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                €</a:t>
            </a:r>
            <a:r>
              <a:rPr lang="en-GB" sz="1800" dirty="0" smtClean="0"/>
              <a:t>77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.50           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	</a:t>
            </a:r>
            <a:r>
              <a:rPr lang="en-GB" sz="1800" b="1" i="0" u="none" strike="noStrike" cap="none" baseline="0" dirty="0">
                <a:solidFill>
                  <a:schemeClr val="lt1"/>
                </a:solidFill>
                <a:sym typeface="Times New Roman"/>
              </a:rPr>
              <a:t>€</a:t>
            </a:r>
            <a:r>
              <a:rPr lang="en-GB" sz="1800" b="1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317.50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 </a:t>
            </a:r>
            <a:endParaRPr lang="en-GB" sz="1800" b="0" i="0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651510" marR="0" lvl="0" indent="-5245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lang="en-GB" sz="1800" b="0" i="0" u="none" strike="noStrike" cap="none" baseline="0" dirty="0" smtClean="0">
              <a:solidFill>
                <a:schemeClr val="lt1"/>
              </a:solidFill>
              <a:sym typeface="Times New Roman"/>
            </a:endParaRPr>
          </a:p>
          <a:p>
            <a:pPr marL="651510" marR="0" lvl="0" indent="-5245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lang="en-GB" sz="1800" b="0" i="0" u="none" strike="noStrike" cap="none" baseline="0" dirty="0" smtClean="0">
              <a:solidFill>
                <a:schemeClr val="lt1"/>
              </a:solidFill>
              <a:sym typeface="Times New Roman"/>
            </a:endParaRPr>
          </a:p>
          <a:p>
            <a:pPr marL="651510" marR="0" lvl="0" indent="-5245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GB" sz="1800" dirty="0" smtClean="0"/>
              <a:t>For Each €100 donated above initial €250</a:t>
            </a:r>
          </a:p>
          <a:p>
            <a:pPr marL="651510" marR="0" lvl="0" indent="-5245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0" i="0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651510" marR="0" lvl="0" indent="-52451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    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€100                          31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%                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€</a:t>
            </a:r>
            <a:r>
              <a:rPr lang="en-GB" sz="1800" dirty="0" smtClean="0"/>
              <a:t>31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         </a:t>
            </a:r>
            <a:r>
              <a:rPr lang="en-GB" sz="1800" b="0" i="0" u="none" strike="noStrike" cap="none" baseline="0" dirty="0">
                <a:solidFill>
                  <a:schemeClr val="lt1"/>
                </a:solidFill>
                <a:sym typeface="Times New Roman"/>
              </a:rPr>
              <a:t>	</a:t>
            </a:r>
            <a:r>
              <a:rPr lang="en-GB" sz="1800" b="0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     </a:t>
            </a:r>
            <a:r>
              <a:rPr lang="en-GB" sz="1800" b="1" i="0" u="none" strike="noStrike" cap="none" baseline="0" dirty="0" smtClean="0">
                <a:solidFill>
                  <a:schemeClr val="lt1"/>
                </a:solidFill>
                <a:sym typeface="Times New Roman"/>
              </a:rPr>
              <a:t>€131 </a:t>
            </a:r>
            <a:endParaRPr lang="en-GB" sz="1800" b="1" i="0" u="none" strike="noStrike" cap="none" baseline="0" dirty="0">
              <a:solidFill>
                <a:schemeClr val="lt1"/>
              </a:solidFill>
              <a:sym typeface="Times New Roman"/>
            </a:endParaRPr>
          </a:p>
          <a:p>
            <a:pPr marL="651510" marR="0" lvl="0" indent="-5245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4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51510" marR="0" lvl="0" indent="-5245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GB" sz="24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GB" sz="1600" b="0" i="0" u="none" strike="noStrike" cap="none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Parishioner's are reminded to fill in </a:t>
            </a:r>
            <a:r>
              <a:rPr lang="en-GB" sz="1600" b="0" i="0" u="none" strike="noStrike" cap="none" baseline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</a:t>
            </a:r>
            <a:r>
              <a:rPr lang="en-GB" sz="1600" b="0" i="0" u="none" strike="noStrike" cap="none" baseline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CHY4 </a:t>
            </a:r>
            <a:r>
              <a:rPr lang="en-GB" sz="1600" b="0" i="0" u="none" strike="noStrike" cap="none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 and return</a:t>
            </a:r>
            <a:r>
              <a:rPr lang="en-GB" sz="1600" b="0" i="0" u="none" strike="noStrike" cap="none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to the parish office in order that the Parish can claim tax rebate on their donations </a:t>
            </a:r>
            <a:r>
              <a:rPr lang="en-GB" sz="16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on their </a:t>
            </a:r>
            <a:r>
              <a:rPr lang="en-GB" sz="1600" b="0" i="0" u="none" strike="noStrike" cap="none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behalf.</a:t>
            </a:r>
            <a:endParaRPr sz="1600" b="0" i="0" u="none" strike="noStrike" cap="none" baseline="0" dirty="0">
              <a:solidFill>
                <a:schemeClr val="accent3">
                  <a:lumMod val="20000"/>
                  <a:lumOff val="8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500033" y="0"/>
            <a:ext cx="8229600" cy="65722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6162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THE PREVIOUS </a:t>
            </a:r>
          </a:p>
          <a:p>
            <a:pPr marL="274320" marR="0" lvl="0" indent="-26162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FINANCIAL YEAR </a:t>
            </a:r>
          </a:p>
          <a:p>
            <a:pPr marL="274320" marR="0" lvl="0" indent="-26162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 RECEIVED </a:t>
            </a:r>
          </a:p>
          <a:p>
            <a:pPr indent="-261620" algn="ctr">
              <a:spcBef>
                <a:spcPts val="640"/>
              </a:spcBef>
              <a:buSzPct val="25000"/>
              <a:buNone/>
            </a:pPr>
            <a:r>
              <a:rPr lang="en-GB" sz="3200" dirty="0"/>
              <a:t>€</a:t>
            </a:r>
            <a:r>
              <a:rPr lang="en-GB" sz="3200" dirty="0" smtClean="0"/>
              <a:t>15,632</a:t>
            </a:r>
            <a:endParaRPr lang="en-GB" sz="3200" dirty="0"/>
          </a:p>
          <a:p>
            <a:pPr marL="274320" marR="0" lvl="0" indent="-26162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TAX REBATE</a:t>
            </a:r>
          </a:p>
          <a:p>
            <a:pPr marL="274320" marR="0" lvl="0" indent="-261620" algn="ctr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ctr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GB" sz="3200" b="1" i="1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THANK YOU FOR YOUR GENEROSITY</a:t>
            </a:r>
          </a:p>
          <a:p>
            <a:pPr marL="274320" marR="0" lvl="0" indent="-261620" algn="ctr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 Black"/>
              <a:buNone/>
            </a:pPr>
            <a:r>
              <a:rPr lang="en-GB" sz="2400" b="1" i="0" u="none" strike="noStrike" cap="none" baseline="0" dirty="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(PARISH FINANCE COMMITTEE)</a:t>
            </a:r>
          </a:p>
          <a:p>
            <a:pPr marL="274320" marR="0" lvl="0" indent="-261620" algn="ctr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357150" y="183800"/>
            <a:ext cx="8529300" cy="6346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800" b="1" i="1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FINANCES ARE AT THE SERVICE OF THE GOSPEL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GENEROSITY ENABLES THE SACRAMENTS TO BE CELEBRATED</a:t>
            </a:r>
          </a:p>
          <a:p>
            <a:pPr marL="0" marR="0" lvl="0" indent="11430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</a:pPr>
            <a:endParaRPr sz="28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WITHOUT YOUR GENEROSITY IT WOULD NOT BE POSSIBLE TO MINISTER THE GOSPEL FROM BIRTH TO DEATH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SACRAMENT OR RELIGIOUS CELEBRATION IS DENIED BECAUSE PEOPLE ARE UNABLE TO PAY - YOUR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GENEROSITY SERVES ALL PARISHIONERS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428595" y="357165"/>
            <a:ext cx="8097923" cy="64940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28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VOLUNTEERS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8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FINANCE COMMITTEE WISHES TO THANK YOU, THE PARISHIONERS, FOR YOUR CONTINUED SUPPORT AND GENEROSITY TOWARDS THE PARISH</a:t>
            </a:r>
          </a:p>
          <a:p>
            <a:pPr marL="0" marR="0" lvl="0" indent="11430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</a:pPr>
            <a:endParaRPr sz="20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ARE INDEBTED TO THE MANY GROUPS OF PARISHIONERS WHO GIVE FREELY AND WILLINGLY OF THEIR TIME IN MANAGING THE PARISH FINANCES ESPECIALLY: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0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ENVELOPE</a:t>
            </a:r>
            <a:r>
              <a:rPr lang="en-GB" sz="2000" b="1" i="1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/DUES </a:t>
            </a:r>
            <a:r>
              <a:rPr lang="en-GB" sz="20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COUNTERS  </a:t>
            </a:r>
          </a:p>
          <a:p>
            <a:pPr marL="0" marR="0" lvl="0" indent="11430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</a:pPr>
            <a:endParaRPr sz="2000" b="1" i="1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ENVELOPE DOOR COLLECTORS</a:t>
            </a:r>
          </a:p>
          <a:p>
            <a:pPr marL="0" marR="0" lvl="0" indent="11430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</a:pPr>
            <a:endParaRPr sz="2000" b="1" i="1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COUNTERS OF THE SUNDAY COLLECTIONS</a:t>
            </a:r>
          </a:p>
          <a:p>
            <a:pPr marL="0" marR="0" lvl="0" indent="11430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</a:pPr>
            <a:endParaRPr sz="2000" b="1" i="1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LODGEMENT TEAM</a:t>
            </a:r>
          </a:p>
          <a:p>
            <a:pPr marL="0" marR="0" lvl="0" indent="114300" algn="l" rtl="0">
              <a:spcBef>
                <a:spcPts val="0"/>
              </a:spcBef>
              <a:buClr>
                <a:schemeClr val="lt1"/>
              </a:buClr>
              <a:buFont typeface="Times New Roman"/>
              <a:buNone/>
            </a:pPr>
            <a:endParaRPr sz="2000" b="1" i="1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Char char="➢"/>
            </a:pPr>
            <a:r>
              <a:rPr lang="en-GB" sz="20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SACRISTY VOLUNTEERS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2411400" y="65825"/>
            <a:ext cx="6705599" cy="6628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b="1" i="0" u="none" strike="noStrike" cap="none" baseline="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FIRST COLLECTION DUES/OFFERINGS</a:t>
            </a:r>
          </a:p>
          <a:p>
            <a:pPr lvl="6">
              <a:buClr>
                <a:schemeClr val="lt2"/>
              </a:buClr>
              <a:buSzPct val="100000"/>
            </a:pPr>
            <a:r>
              <a:rPr lang="en-GB" sz="3200" b="0" i="0" u="none" strike="noStrike" cap="none" baseline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Diocese for redistribution </a:t>
            </a:r>
            <a:r>
              <a:rPr lang="en-GB" sz="32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follows</a:t>
            </a:r>
            <a:r>
              <a:rPr lang="en-GB" sz="32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514350" lvl="6" indent="-514350">
              <a:buClr>
                <a:schemeClr val="lt2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Priests </a:t>
            </a:r>
            <a:r>
              <a:rPr lang="en-GB" sz="32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parish</a:t>
            </a:r>
          </a:p>
          <a:p>
            <a:pPr marL="457200" lvl="1" indent="-457200">
              <a:buClr>
                <a:schemeClr val="lt2"/>
              </a:buClr>
              <a:buSzPct val="100000"/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Sick/retired priests, and priests from poorer </a:t>
            </a:r>
            <a:r>
              <a:rPr lang="en-GB" sz="32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parishes</a:t>
            </a:r>
            <a:endParaRPr lang="en-GB" sz="3200" b="1" i="0" u="none" strike="noStrike" cap="none" baseline="0" dirty="0" smtClean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b="1" i="0" u="none" strike="noStrike" cap="none" baseline="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SECOND </a:t>
            </a:r>
            <a:r>
              <a:rPr lang="en-GB" sz="3200" b="1" i="0" u="none" strike="noStrike" cap="none" baseline="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COLLECTION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-Called “Share”, goes DIRECTLY to the Diocese Development Fund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-Sometimes replaced by Special Collections (famine relief, natural disasters, Diocesan Agencies)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-11" y="438112"/>
            <a:ext cx="2411399" cy="255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1" i="1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 YOUR MONEY GOES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152400" y="914400"/>
            <a:ext cx="8686800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40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PLANNED GIVING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Running/Development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b="0" i="0" u="none" strike="noStrike" cap="none" baseline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Parish</a:t>
            </a:r>
          </a:p>
        </p:txBody>
      </p:sp>
      <p:sp>
        <p:nvSpPr>
          <p:cNvPr id="120" name="Shape 120"/>
          <p:cNvSpPr/>
          <p:nvPr/>
        </p:nvSpPr>
        <p:spPr>
          <a:xfrm>
            <a:off x="-1" y="3453106"/>
            <a:ext cx="9023927" cy="24027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4000" b="1" i="0" u="none" strike="noStrike" cap="none" baseline="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 of Payment   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Standing Order, Box of Envelopes </a:t>
            </a:r>
            <a:endParaRPr lang="en-GB" sz="3200" b="0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Online Donations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3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endParaRPr lang="en-GB" sz="3200" b="0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32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</a:t>
            </a:r>
            <a:endParaRPr lang="en-GB" sz="32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469126"/>
            <a:ext cx="8229600" cy="58402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18161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1" i="0" u="sng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Times New Roman"/>
              <a:buChar char="❖"/>
            </a:pPr>
            <a:r>
              <a:rPr lang="en-GB" sz="3600" b="1" i="1" u="sng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RECEIPTS</a:t>
            </a:r>
            <a:endParaRPr lang="en-GB" sz="3600" b="1" i="1" u="sng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Family Offering		 </a:t>
            </a: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</a:t>
            </a:r>
            <a:r>
              <a:rPr lang="en-GB" sz="3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73,865   </a:t>
            </a:r>
            <a:endParaRPr lang="en-GB" sz="3000" b="0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Rent  </a:t>
            </a:r>
            <a:r>
              <a:rPr lang="en-GB" sz="3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     </a:t>
            </a: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9,900</a:t>
            </a:r>
          </a:p>
          <a:p>
            <a:pPr marL="18288" marR="0" lvl="0" indent="-5588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000" dirty="0" smtClean="0"/>
              <a:t>3. Tax Refund on 2019 Donations             15,632 </a:t>
            </a: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</a:t>
            </a:r>
            <a:endParaRPr lang="en-GB" sz="30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0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</a:t>
            </a:r>
            <a:r>
              <a:rPr lang="en-GB" sz="30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endParaRPr lang="en-GB" sz="30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30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Times New Roman"/>
              <a:buChar char="❖"/>
            </a:pPr>
            <a:r>
              <a:rPr lang="en-GB" sz="36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				 </a:t>
            </a:r>
            <a:r>
              <a:rPr lang="en-GB" sz="36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GB" sz="36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€99,397</a:t>
            </a:r>
            <a:endParaRPr lang="en-GB" sz="3600" b="1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261620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Times New Roman"/>
              <a:buChar char="❖"/>
            </a:pPr>
            <a:endParaRPr lang="en-GB" sz="36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0" marR="0" lvl="0" indent="-18161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0"/>
            <a:ext cx="8229600" cy="65722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274320" marR="0" lvl="0" indent="-26162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60000"/>
              <a:buFont typeface="Times New Roman"/>
              <a:buChar char="❖"/>
            </a:pPr>
            <a:r>
              <a:rPr lang="en-GB" sz="3600" b="1" i="1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PAYMENTS</a:t>
            </a: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Salaries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              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6,920</a:t>
            </a:r>
            <a:endParaRPr lang="en-GB" sz="21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Liturgical 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Services					 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8,620</a:t>
            </a:r>
            <a:endParaRPr lang="en-GB" dirty="0"/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Rates, Service Charges,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Insurance, LPT, Water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16,774 </a:t>
            </a:r>
            <a:endParaRPr lang="en-GB" sz="21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Repairs, Cleaning, Security &amp;Maintenance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21,218</a:t>
            </a:r>
            <a:endParaRPr lang="en-GB" dirty="0" smtClean="0"/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Heat &amp; Light	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   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5,834</a:t>
            </a:r>
            <a:endParaRPr lang="en-GB" sz="21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Altar 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Supplies	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&amp; </a:t>
            </a:r>
            <a:r>
              <a:rPr lang="en-GB" sz="2100" b="0" i="0" u="none" strike="noStrike" cap="none" baseline="0" dirty="0" err="1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Missalettes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 	          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2,816</a:t>
            </a:r>
            <a:endParaRPr lang="en-GB" sz="2100" b="0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dirty="0" smtClean="0"/>
              <a:t>7.  Telephone, Post					          </a:t>
            </a:r>
            <a:r>
              <a:rPr lang="en-GB" dirty="0" smtClean="0"/>
              <a:t>2,859</a:t>
            </a:r>
            <a:endParaRPr lang="en-GB" dirty="0" smtClean="0"/>
          </a:p>
          <a:p>
            <a:pPr marL="469900" marR="0" lvl="0" indent="-45720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AutoNum type="arabicPeriod" startAt="7"/>
            </a:pPr>
            <a:r>
              <a:rPr lang="en-GB" dirty="0" smtClean="0"/>
              <a:t>	</a:t>
            </a:r>
            <a:endParaRPr lang="en-GB" sz="21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285728"/>
            <a:ext cx="8229600" cy="6023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18288" marR="0" lvl="0" indent="-558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8 .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Printing &amp; Stationery	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       </a:t>
            </a: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1,488                            </a:t>
            </a:r>
            <a:endParaRPr lang="en-GB" sz="21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9.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Professional Fees &amp; Office Equipment                                         4,134</a:t>
            </a:r>
          </a:p>
          <a:p>
            <a:pPr marL="469900" marR="0" lvl="0" indent="-45720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AutoNum type="arabicPeriod" startAt="10"/>
            </a:pP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Bank &amp; Online Charges                                                                1,096</a:t>
            </a:r>
          </a:p>
          <a:p>
            <a:pPr marL="469900" marR="0" lvl="0" indent="-457200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AutoNum type="arabicPeriod" startAt="10"/>
            </a:pPr>
            <a:r>
              <a:rPr lang="en-GB" dirty="0" err="1" smtClean="0"/>
              <a:t>Covid</a:t>
            </a:r>
            <a:r>
              <a:rPr lang="en-GB" dirty="0" smtClean="0"/>
              <a:t> Related Expenses                                                                4,526</a:t>
            </a: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Parish Expenses			         		              </a:t>
            </a:r>
            <a:r>
              <a:rPr lang="en-GB" sz="2100" b="0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3,662</a:t>
            </a:r>
          </a:p>
          <a:p>
            <a:pPr marL="18288" marR="0" lvl="0" indent="-5588" algn="l" rtl="0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dirty="0" smtClean="0"/>
              <a:t>13. Donation to Common Fund due to </a:t>
            </a:r>
            <a:r>
              <a:rPr lang="en-GB" dirty="0" err="1" smtClean="0"/>
              <a:t>Covid</a:t>
            </a:r>
            <a:r>
              <a:rPr lang="en-GB" dirty="0" smtClean="0"/>
              <a:t> Church Closure          10,000</a:t>
            </a:r>
            <a:endParaRPr lang="en-GB" sz="3600" b="1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8288" marR="0" lvl="0" indent="-5588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endParaRPr lang="en-GB" sz="3600" b="1" dirty="0"/>
          </a:p>
          <a:p>
            <a:pPr marL="18288" marR="0" lvl="0" indent="-5588" algn="l" rtl="0">
              <a:spcBef>
                <a:spcPts val="7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imes New Roman"/>
              <a:buNone/>
            </a:pPr>
            <a:r>
              <a:rPr lang="en-GB" sz="36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TOTAL </a:t>
            </a:r>
            <a:r>
              <a:rPr lang="en-GB" sz="36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                 </a:t>
            </a:r>
            <a:r>
              <a:rPr lang="en-GB" sz="36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r>
              <a:rPr lang="en-GB" sz="36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€  89,947</a:t>
            </a:r>
            <a:endParaRPr lang="en-GB" sz="36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428595" y="500041"/>
            <a:ext cx="8429683" cy="142808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1" i="1" u="sng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25000"/>
            </a:pPr>
            <a:r>
              <a:rPr lang="en-GB" sz="32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i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INCOME </a:t>
            </a:r>
            <a:r>
              <a:rPr lang="en-GB" sz="32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		       </a:t>
            </a:r>
            <a:r>
              <a:rPr lang="en-GB" sz="3200" b="1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€99,397</a:t>
            </a:r>
            <a:endParaRPr lang="en-GB" sz="3200" b="1" i="0" u="none" strike="noStrike" cap="none" baseline="0" dirty="0" smtClean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25000"/>
            </a:pPr>
            <a:endParaRPr lang="en-GB" sz="3200" b="1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ct val="25000"/>
            </a:pP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i="1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EXPENDITURE   </a:t>
            </a:r>
            <a:r>
              <a:rPr lang="en-GB" sz="32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</a:t>
            </a:r>
            <a:r>
              <a:rPr lang="en-GB" sz="3200" b="1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€89,947</a:t>
            </a: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 lang="en-GB"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ACCUMULATED</a:t>
            </a:r>
            <a:r>
              <a:rPr lang="en-GB" sz="3200" b="1" i="1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€ 9,450 </a:t>
            </a: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lang="en-GB"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1" i="0" u="none" strike="noStrike" cap="none" baseline="0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</a:t>
            </a:r>
            <a:endParaRPr lang="en-GB"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1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32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0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Elemental">
  <a:themeElements>
    <a:clrScheme name="Elemental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279</Words>
  <Application>Microsoft Office PowerPoint</Application>
  <PresentationFormat>On-screen Show (4:3)</PresentationFormat>
  <Paragraphs>140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Times New Roman</vt:lpstr>
      <vt:lpstr>Elemental</vt:lpstr>
      <vt:lpstr>Summary of Extracts from Audited Accounts  31 December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Extracts from Audited Accounts  30 June 2013</dc:title>
  <dc:creator>Barry Ryan</dc:creator>
  <cp:lastModifiedBy>Desktop</cp:lastModifiedBy>
  <cp:revision>34</cp:revision>
  <dcterms:modified xsi:type="dcterms:W3CDTF">2021-05-21T11:52:42Z</dcterms:modified>
</cp:coreProperties>
</file>