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102475" cy="10234613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3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4023092" y="0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3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92187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3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300" b="0" i="0" u="none" strike="noStrike" cap="none" baseline="0"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247176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6009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2850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78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1886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4005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783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1589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620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7235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9911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710247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  <a:noFill/>
          <a:ln>
            <a:noFill/>
          </a:ln>
        </p:spPr>
        <p:txBody>
          <a:bodyPr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865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/>
        </p:nvSpPr>
        <p:spPr>
          <a:xfrm>
            <a:off x="1828800" y="3159759"/>
            <a:ext cx="457200" cy="1034128"/>
          </a:xfrm>
          <a:prstGeom prst="rect">
            <a:avLst/>
          </a:prstGeom>
          <a:noFill/>
          <a:ln>
            <a:noFill/>
          </a:ln>
        </p:spPr>
        <p:txBody>
          <a:bodyPr lIns="0" tIns="9125" rIns="0" bIns="91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6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777239" y="1219200"/>
            <a:ext cx="7543800" cy="2152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6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2pPr>
            <a:lvl3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3pPr>
            <a:lvl4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4pPr>
            <a:lvl5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5pPr>
            <a:lvl6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6pPr>
            <a:lvl7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7pPr>
            <a:lvl8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8pPr>
            <a:lvl9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2133600" y="3375491"/>
            <a:ext cx="6172199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2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spcBef>
                <a:spcPts val="380"/>
              </a:spcBef>
              <a:buClr>
                <a:schemeClr val="lt1"/>
              </a:buClr>
              <a:buFont typeface="Times New Roman"/>
              <a:buNone/>
              <a:defRPr sz="19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spcBef>
                <a:spcPts val="340"/>
              </a:spcBef>
              <a:buClr>
                <a:schemeClr val="lt1"/>
              </a:buClr>
              <a:buFont typeface="Times New Roman"/>
              <a:buNone/>
              <a:defRPr sz="17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spcBef>
                <a:spcPts val="320"/>
              </a:spcBef>
              <a:buClr>
                <a:schemeClr val="lt1"/>
              </a:buClr>
              <a:buFont typeface="Times New Roman"/>
              <a:buNone/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spcBef>
                <a:spcPts val="300"/>
              </a:spcBef>
              <a:buClr>
                <a:schemeClr val="lt1"/>
              </a:buClr>
              <a:buFont typeface="Times New Roman"/>
              <a:buNone/>
              <a:defRPr sz="15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ctr" rtl="0">
              <a:spcBef>
                <a:spcPts val="280"/>
              </a:spcBef>
              <a:buClr>
                <a:schemeClr val="lt1"/>
              </a:buClr>
              <a:buFont typeface="Times New Roman"/>
              <a:buNone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ctr" rtl="0">
              <a:spcBef>
                <a:spcPts val="280"/>
              </a:spcBef>
              <a:buClr>
                <a:schemeClr val="lt1"/>
              </a:buClr>
              <a:buFont typeface="Times New Roman"/>
              <a:buNone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ctr" rtl="0">
              <a:spcBef>
                <a:spcPts val="280"/>
              </a:spcBef>
              <a:buClr>
                <a:schemeClr val="lt1"/>
              </a:buClr>
              <a:buFont typeface="Times New Roman"/>
              <a:buNone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ctr" rtl="0">
              <a:spcBef>
                <a:spcPts val="280"/>
              </a:spcBef>
              <a:buClr>
                <a:schemeClr val="lt1"/>
              </a:buClr>
              <a:buFont typeface="Times New Roman"/>
              <a:buNone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3276600" y="-457199"/>
            <a:ext cx="3505199" cy="579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Times New Roman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Times New Roman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Times New Roman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Times New Roman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 rot="5400000">
            <a:off x="-914400" y="2133601"/>
            <a:ext cx="5181600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 rot="5400000">
            <a:off x="3124200" y="457201"/>
            <a:ext cx="4572000" cy="502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Times New Roman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Times New Roman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Times New Roman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Times New Roman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133600" y="685800"/>
            <a:ext cx="6096000" cy="3657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Times New Roman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Times New Roman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Times New Roman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Times New Roman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/>
        </p:nvSpPr>
        <p:spPr>
          <a:xfrm>
            <a:off x="4267200" y="4074496"/>
            <a:ext cx="457200" cy="10156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6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0" y="4267367"/>
            <a:ext cx="3733800" cy="7315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800">
                <a:solidFill>
                  <a:schemeClr val="lt1"/>
                </a:solidFill>
              </a:defRPr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800">
                <a:solidFill>
                  <a:schemeClr val="lt1"/>
                </a:solidFill>
              </a:defRPr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600">
                <a:solidFill>
                  <a:schemeClr val="lt1"/>
                </a:solidFill>
              </a:defRPr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286000" y="1905000"/>
            <a:ext cx="6035039" cy="23500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5400" b="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344167" y="658368"/>
            <a:ext cx="3273552" cy="34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Times New Roman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Times New Roman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Times New Roman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Times New Roman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5029200" y="658368"/>
            <a:ext cx="3273552" cy="34321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Times New Roman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Times New Roman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Times New Roman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Times New Roman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341120" y="661975"/>
            <a:ext cx="327355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 sz="2200" b="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indent="0" rtl="0">
              <a:spcBef>
                <a:spcPts val="0"/>
              </a:spcBef>
              <a:buFont typeface="Times New Roman"/>
              <a:buNone/>
              <a:defRPr sz="1600" b="1"/>
            </a:lvl6pPr>
            <a:lvl7pPr marL="2743200" indent="0" rtl="0">
              <a:spcBef>
                <a:spcPts val="0"/>
              </a:spcBef>
              <a:buFont typeface="Times New Roman"/>
              <a:buNone/>
              <a:defRPr sz="1600" b="1"/>
            </a:lvl7pPr>
            <a:lvl8pPr marL="3200400" indent="0" rtl="0">
              <a:spcBef>
                <a:spcPts val="0"/>
              </a:spcBef>
              <a:buFont typeface="Times New Roman"/>
              <a:buNone/>
              <a:defRPr sz="1600" b="1"/>
            </a:lvl8pPr>
            <a:lvl9pPr marL="3657600" indent="0" rtl="0">
              <a:spcBef>
                <a:spcPts val="0"/>
              </a:spcBef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1344167" y="1371600"/>
            <a:ext cx="3276600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5029200" y="661975"/>
            <a:ext cx="327355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 sz="2200" b="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indent="0" rtl="0">
              <a:spcBef>
                <a:spcPts val="0"/>
              </a:spcBef>
              <a:buFont typeface="Times New Roman"/>
              <a:buNone/>
              <a:defRPr sz="1600" b="1"/>
            </a:lvl6pPr>
            <a:lvl7pPr marL="2743200" indent="0" rtl="0">
              <a:spcBef>
                <a:spcPts val="0"/>
              </a:spcBef>
              <a:buFont typeface="Times New Roman"/>
              <a:buNone/>
              <a:defRPr sz="1600" b="1"/>
            </a:lvl7pPr>
            <a:lvl8pPr marL="3200400" indent="0" rtl="0">
              <a:spcBef>
                <a:spcPts val="0"/>
              </a:spcBef>
              <a:buFont typeface="Times New Roman"/>
              <a:buNone/>
              <a:defRPr sz="1600" b="1"/>
            </a:lvl8pPr>
            <a:lvl9pPr marL="3657600" indent="0" rtl="0">
              <a:spcBef>
                <a:spcPts val="0"/>
              </a:spcBef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5029200" y="1371600"/>
            <a:ext cx="3273552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0" name="Shape 50"/>
          <p:cNvSpPr txBox="1"/>
          <p:nvPr/>
        </p:nvSpPr>
        <p:spPr>
          <a:xfrm>
            <a:off x="1056640" y="520191"/>
            <a:ext cx="457200" cy="9233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6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x="4780280" y="520191"/>
            <a:ext cx="457200" cy="9233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6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/>
        </p:nvSpPr>
        <p:spPr>
          <a:xfrm>
            <a:off x="5328919" y="1774588"/>
            <a:ext cx="457200" cy="12311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8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838200" y="685800"/>
            <a:ext cx="4343400" cy="34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2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5715000" y="685800"/>
            <a:ext cx="2590800" cy="34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 sz="160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indent="0" rtl="0">
              <a:spcBef>
                <a:spcPts val="0"/>
              </a:spcBef>
              <a:buFont typeface="Times New Roman"/>
              <a:buNone/>
              <a:defRPr sz="900"/>
            </a:lvl6pPr>
            <a:lvl7pPr marL="2743200" indent="0" rtl="0">
              <a:spcBef>
                <a:spcPts val="0"/>
              </a:spcBef>
              <a:buFont typeface="Times New Roman"/>
              <a:buNone/>
              <a:defRPr sz="900"/>
            </a:lvl7pPr>
            <a:lvl8pPr marL="3200400" indent="0" rtl="0">
              <a:spcBef>
                <a:spcPts val="0"/>
              </a:spcBef>
              <a:buFont typeface="Times New Roman"/>
              <a:buNone/>
              <a:defRPr sz="900"/>
            </a:lvl8pPr>
            <a:lvl9pPr marL="3657600" indent="0" rtl="0">
              <a:spcBef>
                <a:spcPts val="0"/>
              </a:spcBef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219200" y="612775"/>
            <a:ext cx="6705599" cy="25469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2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2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2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2743200" y="3453046"/>
            <a:ext cx="5029199" cy="7208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 sz="160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indent="0" rtl="0">
              <a:spcBef>
                <a:spcPts val="0"/>
              </a:spcBef>
              <a:buFont typeface="Times New Roman"/>
              <a:buNone/>
              <a:defRPr sz="900"/>
            </a:lvl6pPr>
            <a:lvl7pPr marL="2743200" indent="0" rtl="0">
              <a:spcBef>
                <a:spcPts val="0"/>
              </a:spcBef>
              <a:buFont typeface="Times New Roman"/>
              <a:buNone/>
              <a:defRPr sz="900"/>
            </a:lvl7pPr>
            <a:lvl8pPr marL="3200400" indent="0" rtl="0">
              <a:spcBef>
                <a:spcPts val="0"/>
              </a:spcBef>
              <a:buFont typeface="Times New Roman"/>
              <a:buNone/>
              <a:defRPr sz="900"/>
            </a:lvl8pPr>
            <a:lvl9pPr marL="3657600" indent="0" rtl="0">
              <a:spcBef>
                <a:spcPts val="0"/>
              </a:spcBef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/>
          <p:nvPr/>
        </p:nvSpPr>
        <p:spPr>
          <a:xfrm>
            <a:off x="2435351" y="3331464"/>
            <a:ext cx="457200" cy="9233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6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4F4651">
                  <a:alpha val="35686"/>
                </a:srgbClr>
              </a:gs>
              <a:gs pos="100000">
                <a:srgbClr val="242852">
                  <a:alpha val="9803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0"/>
          <p:cNvSpPr/>
          <p:nvPr/>
        </p:nvSpPr>
        <p:spPr>
          <a:xfrm rot="-1875724">
            <a:off x="1373220" y="1038439"/>
            <a:ext cx="7240619" cy="5706986"/>
          </a:xfrm>
          <a:prstGeom prst="ellipse">
            <a:avLst/>
          </a:prstGeom>
          <a:gradFill>
            <a:gsLst>
              <a:gs pos="0">
                <a:srgbClr val="C3BCC5">
                  <a:alpha val="6666"/>
                </a:srgbClr>
              </a:gs>
              <a:gs pos="58000">
                <a:srgbClr val="242852">
                  <a:alpha val="0"/>
                </a:srgbClr>
              </a:gs>
              <a:gs pos="100000">
                <a:srgbClr val="242852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Shape 11"/>
          <p:cNvSpPr/>
          <p:nvPr/>
        </p:nvSpPr>
        <p:spPr>
          <a:xfrm rot="-3943089">
            <a:off x="-274210" y="1165874"/>
            <a:ext cx="5538471" cy="4480459"/>
          </a:xfrm>
          <a:prstGeom prst="ellipse">
            <a:avLst/>
          </a:prstGeom>
          <a:gradFill>
            <a:gsLst>
              <a:gs pos="0">
                <a:srgbClr val="C3BCC5">
                  <a:alpha val="7843"/>
                </a:srgbClr>
              </a:gs>
              <a:gs pos="58000">
                <a:srgbClr val="242852">
                  <a:alpha val="0"/>
                </a:srgbClr>
              </a:gs>
              <a:gs pos="100000">
                <a:srgbClr val="242852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Shape 12"/>
          <p:cNvSpPr/>
          <p:nvPr/>
        </p:nvSpPr>
        <p:spPr>
          <a:xfrm rot="-1875725">
            <a:off x="3277955" y="116853"/>
            <a:ext cx="6479362" cy="4754756"/>
          </a:xfrm>
          <a:prstGeom prst="ellipse">
            <a:avLst/>
          </a:prstGeom>
          <a:gradFill>
            <a:gsLst>
              <a:gs pos="0">
                <a:srgbClr val="C3BCC5">
                  <a:alpha val="7843"/>
                </a:srgbClr>
              </a:gs>
              <a:gs pos="58000">
                <a:srgbClr val="242852">
                  <a:alpha val="0"/>
                </a:srgbClr>
              </a:gs>
              <a:gs pos="100000">
                <a:srgbClr val="242852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2pPr>
            <a:lvl3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3pPr>
            <a:lvl4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4pPr>
            <a:lvl5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5pPr>
            <a:lvl6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6pPr>
            <a:lvl7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7pPr>
            <a:lvl8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8pPr>
            <a:lvl9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2133600" y="685800"/>
            <a:ext cx="6096000" cy="3657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marR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Char char="❧"/>
              <a:defRPr sz="2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marR="0" indent="-186690" algn="l" rtl="0">
              <a:spcBef>
                <a:spcPts val="380"/>
              </a:spcBef>
              <a:buClr>
                <a:schemeClr val="lt1"/>
              </a:buClr>
              <a:buFont typeface="Times New Roman"/>
              <a:buChar char="❧"/>
              <a:defRPr sz="19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marR="0" indent="-191769" algn="l" rtl="0">
              <a:spcBef>
                <a:spcPts val="340"/>
              </a:spcBef>
              <a:buClr>
                <a:schemeClr val="lt1"/>
              </a:buClr>
              <a:buFont typeface="Times New Roman"/>
              <a:buChar char="•"/>
              <a:defRPr sz="17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-205739" algn="l" rtl="0">
              <a:spcBef>
                <a:spcPts val="320"/>
              </a:spcBef>
              <a:buClr>
                <a:schemeClr val="lt1"/>
              </a:buClr>
              <a:buFont typeface="Times New Roman"/>
              <a:buChar char="❧"/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marR="0" indent="-204470" algn="l" rtl="0">
              <a:spcBef>
                <a:spcPts val="300"/>
              </a:spcBef>
              <a:buClr>
                <a:schemeClr val="lt1"/>
              </a:buClr>
              <a:buFont typeface="Times New Roman"/>
              <a:buChar char="❧"/>
              <a:defRPr sz="15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marR="0" indent="-21082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marR="0" indent="-205739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•"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marR="0" indent="-21336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marR="0" indent="-203200" algn="l" rtl="0">
              <a:spcBef>
                <a:spcPts val="280"/>
              </a:spcBef>
              <a:buClr>
                <a:schemeClr val="lt1"/>
              </a:buClr>
              <a:buFont typeface="Times New Roman"/>
              <a:buChar char="❧"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>
            <a:off x="0" y="723568"/>
            <a:ext cx="9144000" cy="37418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7200" b="0" i="0" u="sng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Summary of Extracts from Audited Accounts </a:t>
            </a:r>
            <a:br>
              <a:rPr lang="en-GB" sz="7200" b="0" i="0" u="sng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GB" sz="7200" b="0" i="0" u="sng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31 December </a:t>
            </a:r>
            <a:r>
              <a:rPr lang="en-GB" sz="7200" b="0" i="0" u="sng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2020</a:t>
            </a:r>
            <a:endParaRPr lang="en-GB" sz="7200" b="0" i="0" u="sng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0" y="141890"/>
            <a:ext cx="9144000" cy="6716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4320" marR="0" lvl="0" indent="-261620" algn="ctr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40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Standing Order</a:t>
            </a:r>
            <a:r>
              <a:rPr lang="en-GB" sz="2400" u="none" strike="noStrike" cap="none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Envelope Donations </a:t>
            </a:r>
          </a:p>
          <a:p>
            <a:pPr indent="-261620">
              <a:spcBef>
                <a:spcPts val="720"/>
              </a:spcBef>
              <a:buSzPct val="25000"/>
              <a:buNone/>
            </a:pPr>
            <a:r>
              <a:rPr lang="en-GB" sz="1800" u="none" strike="noStrike" cap="none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donations from parishioner's in </a:t>
            </a:r>
            <a:r>
              <a:rPr lang="en-GB" sz="1800" dirty="0"/>
              <a:t>employment are </a:t>
            </a:r>
            <a:r>
              <a:rPr lang="en-GB" sz="1800" dirty="0" smtClean="0"/>
              <a:t>now </a:t>
            </a:r>
            <a:r>
              <a:rPr lang="en-GB" sz="1800" dirty="0"/>
              <a:t>eligible for a single and simplified </a:t>
            </a:r>
            <a:r>
              <a:rPr lang="en-GB" sz="1800" dirty="0" smtClean="0"/>
              <a:t>tax relief, at 31% of all donations above €250.</a:t>
            </a:r>
            <a:endParaRPr lang="en-GB" sz="1800" dirty="0"/>
          </a:p>
          <a:p>
            <a:pPr marL="274320" marR="0" lvl="0" indent="-261620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1800" u="none" strike="noStrike" cap="none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274320" marR="0" lvl="0" indent="-261620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4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Contribution	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Tax </a:t>
            </a: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Rate	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             Tax </a:t>
            </a: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Rebate	</a:t>
            </a:r>
            <a:r>
              <a:rPr lang="en-GB" sz="1800" b="1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Total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</a:t>
            </a: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								</a:t>
            </a:r>
          </a:p>
          <a:p>
            <a:pPr marL="651510" marR="0" lvl="0" indent="-52451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    €250                          </a:t>
            </a:r>
            <a:r>
              <a:rPr lang="en-GB" sz="1800" dirty="0" smtClean="0"/>
              <a:t>31%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                €</a:t>
            </a:r>
            <a:r>
              <a:rPr lang="en-GB" sz="1800" dirty="0" smtClean="0"/>
              <a:t>77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.50           </a:t>
            </a: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	</a:t>
            </a:r>
            <a:r>
              <a:rPr lang="en-GB" sz="1800" b="1" i="0" u="none" strike="noStrike" cap="none" baseline="0" dirty="0">
                <a:solidFill>
                  <a:schemeClr val="lt1"/>
                </a:solidFill>
                <a:sym typeface="Times New Roman"/>
              </a:rPr>
              <a:t>€</a:t>
            </a:r>
            <a:r>
              <a:rPr lang="en-GB" sz="1800" b="1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317.50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 </a:t>
            </a:r>
            <a:endParaRPr lang="en-GB" sz="1800" b="0" i="0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651510" marR="0" lvl="0" indent="-5245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lang="en-GB" sz="1800" b="0" i="0" u="none" strike="noStrike" cap="none" baseline="0" dirty="0" smtClean="0">
              <a:solidFill>
                <a:schemeClr val="lt1"/>
              </a:solidFill>
              <a:sym typeface="Times New Roman"/>
            </a:endParaRPr>
          </a:p>
          <a:p>
            <a:pPr marL="651510" marR="0" lvl="0" indent="-5245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lang="en-GB" sz="1800" b="0" i="0" u="none" strike="noStrike" cap="none" baseline="0" dirty="0" smtClean="0">
              <a:solidFill>
                <a:schemeClr val="lt1"/>
              </a:solidFill>
              <a:sym typeface="Times New Roman"/>
            </a:endParaRPr>
          </a:p>
          <a:p>
            <a:pPr marL="651510" marR="0" lvl="0" indent="-5245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GB" sz="1800" dirty="0" smtClean="0"/>
              <a:t>For Each €100 donated above initial €250</a:t>
            </a:r>
          </a:p>
          <a:p>
            <a:pPr marL="651510" marR="0" lvl="0" indent="-5245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800" b="0" i="0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651510" marR="0" lvl="0" indent="-52451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    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€100                          31</a:t>
            </a: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%                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€</a:t>
            </a:r>
            <a:r>
              <a:rPr lang="en-GB" sz="1800" dirty="0" smtClean="0"/>
              <a:t>31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         </a:t>
            </a:r>
            <a:r>
              <a:rPr lang="en-GB" sz="1800" b="0" i="0" u="none" strike="noStrike" cap="none" baseline="0" dirty="0">
                <a:solidFill>
                  <a:schemeClr val="lt1"/>
                </a:solidFill>
                <a:sym typeface="Times New Roman"/>
              </a:rPr>
              <a:t>	</a:t>
            </a:r>
            <a:r>
              <a:rPr lang="en-GB" sz="18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    </a:t>
            </a:r>
            <a:r>
              <a:rPr lang="en-GB" sz="1800" b="1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€131 </a:t>
            </a:r>
            <a:endParaRPr lang="en-GB" sz="1800" b="1" i="0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651510" marR="0" lvl="0" indent="-5245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4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51510" marR="0" lvl="0" indent="-5245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GB" sz="24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Parishioner's are reminded to fill in </a:t>
            </a:r>
            <a:r>
              <a:rPr lang="en-GB" sz="1600" b="0" i="0" u="none" strike="noStrike" cap="none" baseline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-GB" sz="1600" b="0" i="0" u="none" strike="noStrike" cap="none" baseline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CHY4 </a:t>
            </a:r>
            <a:r>
              <a:rPr lang="en-GB" sz="1600" b="0" i="0" u="none" strike="noStrike" cap="non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 and return</a:t>
            </a:r>
            <a:r>
              <a:rPr lang="en-GB" sz="1600" b="0" i="0" u="none" strike="noStrike" cap="non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the parish office in order that the Parish can claim tax rebate on their donations </a:t>
            </a:r>
            <a:r>
              <a:rPr lang="en-GB" sz="16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on their </a:t>
            </a:r>
            <a:r>
              <a:rPr lang="en-GB" sz="1600" b="0" i="0" u="none" strike="noStrike" cap="non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behalf.</a:t>
            </a:r>
            <a:endParaRPr sz="1600" b="0" i="0" u="none" strike="noStrike" cap="none" baseline="0" dirty="0">
              <a:solidFill>
                <a:schemeClr val="accent3">
                  <a:lumMod val="20000"/>
                  <a:lumOff val="80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500033" y="0"/>
            <a:ext cx="8229600" cy="65722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4320" marR="0" lvl="0" indent="-26162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ctr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THE PREVIOUS </a:t>
            </a:r>
          </a:p>
          <a:p>
            <a:pPr marL="274320" marR="0" lvl="0" indent="-261620" algn="ctr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FINANCIAL YEAR </a:t>
            </a:r>
          </a:p>
          <a:p>
            <a:pPr marL="274320" marR="0" lvl="0" indent="-261620" algn="ctr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 RECEIVED </a:t>
            </a:r>
          </a:p>
          <a:p>
            <a:pPr indent="-261620" algn="ctr">
              <a:spcBef>
                <a:spcPts val="640"/>
              </a:spcBef>
              <a:buSzPct val="25000"/>
              <a:buNone/>
            </a:pPr>
            <a:r>
              <a:rPr lang="en-GB" sz="3200" dirty="0"/>
              <a:t>€</a:t>
            </a:r>
            <a:r>
              <a:rPr lang="en-GB" sz="3200" dirty="0" smtClean="0"/>
              <a:t>15,632</a:t>
            </a:r>
            <a:endParaRPr lang="en-GB" sz="3200" dirty="0"/>
          </a:p>
          <a:p>
            <a:pPr marL="274320" marR="0" lvl="0" indent="-261620" algn="ctr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 TAX REBATE</a:t>
            </a:r>
          </a:p>
          <a:p>
            <a:pPr marL="274320" marR="0" lvl="0" indent="-261620" algn="ctr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ctr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 Black"/>
              <a:buNone/>
            </a:pPr>
            <a:r>
              <a:rPr lang="en-GB" sz="3200" b="1" i="1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THANK YOU FOR YOUR GENEROSITY</a:t>
            </a:r>
          </a:p>
          <a:p>
            <a:pPr marL="274320" marR="0" lvl="0" indent="-261620" algn="ctr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 Black"/>
              <a:buNone/>
            </a:pPr>
            <a:r>
              <a:rPr lang="en-GB" sz="2400" b="1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(PARISH FINANCE COMMITTEE)</a:t>
            </a:r>
          </a:p>
          <a:p>
            <a:pPr marL="274320" marR="0" lvl="0" indent="-261620" algn="ctr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357150" y="183800"/>
            <a:ext cx="8529300" cy="634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2800" b="1" i="1" u="sng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FINANCES ARE AT THE SERVICE OF THE GOSPEL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8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GENEROSITY ENABLES THE SACRAMENTS TO BE CELEBRATED</a:t>
            </a:r>
          </a:p>
          <a:p>
            <a:pPr marL="0" marR="0" lvl="0" indent="11430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</a:pPr>
            <a:endParaRPr sz="28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8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YOUR GENEROSITY IT WOULD NOT BE POSSIBLE TO MINISTER THE GOSPEL FROM BIRTH TO DEATH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8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SACRAMENT OR RELIGIOUS CELEBRATION IS DENIED BECAUSE PEOPLE ARE UNABLE TO PAY - YOUR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GENEROSITY SERVES ALL PARISHIONERS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428595" y="357165"/>
            <a:ext cx="8097923" cy="64940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2800" b="1" i="1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VOLUNTEERS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28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0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FINANCE COMMITTEE WISHES TO THANK YOU, THE PARISHIONERS, FOR YOUR CONTINUED SUPPORT AND GENEROSITY TOWARDS THE PARISH</a:t>
            </a:r>
          </a:p>
          <a:p>
            <a:pPr marL="0" marR="0" lvl="0" indent="11430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</a:pPr>
            <a:endParaRPr sz="20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0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ARE INDEBTED TO THE MANY GROUPS OF PARISHIONERS WHO GIVE FREELY AND WILLINGLY OF THEIR TIME IN MANAGING THE PARISH FINANCES ESPECIALLY: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0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0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ENVELOPE</a:t>
            </a:r>
            <a:r>
              <a:rPr lang="en-GB" sz="2000" b="1" i="1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/DUES </a:t>
            </a:r>
            <a:r>
              <a:rPr lang="en-GB" sz="2000" b="1" i="1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COUNTERS  </a:t>
            </a:r>
          </a:p>
          <a:p>
            <a:pPr marL="0" marR="0" lvl="0" indent="11430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</a:pPr>
            <a:endParaRPr sz="2000" b="1" i="1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000" b="1" i="1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ENVELOPE DOOR COLLECTORS</a:t>
            </a:r>
          </a:p>
          <a:p>
            <a:pPr marL="0" marR="0" lvl="0" indent="11430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</a:pPr>
            <a:endParaRPr sz="2000" b="1" i="1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000" b="1" i="1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COUNTERS OF THE SUNDAY COLLECTIONS</a:t>
            </a:r>
          </a:p>
          <a:p>
            <a:pPr marL="0" marR="0" lvl="0" indent="11430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</a:pPr>
            <a:endParaRPr sz="2000" b="1" i="1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000" b="1" i="1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LODGEMENT TEAM</a:t>
            </a:r>
          </a:p>
          <a:p>
            <a:pPr marL="0" marR="0" lvl="0" indent="11430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</a:pPr>
            <a:endParaRPr sz="2000" b="1" i="1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Char char="➢"/>
            </a:pPr>
            <a:r>
              <a:rPr lang="en-GB" sz="2000" b="1" i="1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SACRISTY VOLUNTEERS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2411400" y="65825"/>
            <a:ext cx="6705599" cy="6628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3200" b="1" i="0" u="none" strike="noStrike" cap="none" baseline="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COLLECTION DUES/OFFERINGS</a:t>
            </a:r>
          </a:p>
          <a:p>
            <a:pPr lvl="6">
              <a:buClr>
                <a:schemeClr val="lt2"/>
              </a:buClr>
              <a:buSzPct val="100000"/>
            </a:pPr>
            <a:r>
              <a:rPr lang="en-GB" sz="3200" b="0" i="0" u="none" strike="noStrike" cap="none" baseline="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Diocese for redistribution </a:t>
            </a:r>
            <a:r>
              <a:rPr lang="en-GB" sz="32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follows</a:t>
            </a:r>
            <a:r>
              <a:rPr lang="en-GB" sz="32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514350" lvl="6" indent="-514350">
              <a:buClr>
                <a:schemeClr val="lt2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Priests </a:t>
            </a:r>
            <a:r>
              <a:rPr lang="en-GB" sz="32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the parish</a:t>
            </a:r>
          </a:p>
          <a:p>
            <a:pPr marL="457200" lvl="1" indent="-457200">
              <a:buClr>
                <a:schemeClr val="lt2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Sick/retired priests, and priests from poorer </a:t>
            </a:r>
            <a:r>
              <a:rPr lang="en-GB" sz="32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parishes</a:t>
            </a:r>
            <a:endParaRPr lang="en-GB" sz="3200" b="1" i="0" u="none" strike="noStrike" cap="none" baseline="0" dirty="0" smtClean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3200" b="1" i="0" u="none" strike="noStrike" cap="non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SECOND </a:t>
            </a:r>
            <a:r>
              <a:rPr lang="en-GB" sz="3200" b="1" i="0" u="none" strike="noStrike" cap="none" baseline="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COLLECTION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200" b="0" i="0" u="none" strike="noStrike" cap="none" baseline="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-Called “Share”, goes DIRECTLY to the Diocese Development Fund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200" b="0" i="0" u="none" strike="noStrike" cap="none" baseline="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-Sometimes replaced by Special Collections (famine relief, natural disasters, Diocesan Agencies)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-11" y="438112"/>
            <a:ext cx="2411399" cy="255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200" b="1" i="1" u="sng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YOUR MONEY GOES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52400" y="914400"/>
            <a:ext cx="8686800" cy="21852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4000" b="1" i="1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PLANNED GIVING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baseline="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3200" b="0" i="0" u="none" strike="noStrike" cap="none" baseline="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Running/Development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3200" b="0" i="0" u="none" strike="noStrike" cap="none" baseline="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the Parish</a:t>
            </a:r>
          </a:p>
        </p:txBody>
      </p:sp>
      <p:sp>
        <p:nvSpPr>
          <p:cNvPr id="120" name="Shape 120"/>
          <p:cNvSpPr/>
          <p:nvPr/>
        </p:nvSpPr>
        <p:spPr>
          <a:xfrm>
            <a:off x="-1" y="3453106"/>
            <a:ext cx="9023927" cy="2402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4000" b="1" i="0" u="none" strike="noStrike" cap="none" baseline="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 of Payment    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Standing Order, Box of Envelopes </a:t>
            </a:r>
            <a:endParaRPr lang="en-GB" sz="3200" b="0" i="0" u="none" strike="noStrike" cap="none" baseline="0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320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Online Donations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3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3200" b="0" i="0" u="none" strike="noStrike" cap="none" baseline="0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32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</a:t>
            </a:r>
            <a:endParaRPr lang="en-GB" sz="3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469126"/>
            <a:ext cx="8229600" cy="58402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4320" marR="0" lvl="0" indent="-18161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800" b="1" i="0" u="sng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l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Times New Roman"/>
              <a:buChar char="❖"/>
            </a:pPr>
            <a:r>
              <a:rPr lang="en-GB" sz="3600" b="1" i="1" u="sng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RECEIPTS</a:t>
            </a:r>
            <a:endParaRPr lang="en-GB" sz="3600" b="1" i="1" u="sng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0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Family Offering		 </a:t>
            </a:r>
            <a:r>
              <a:rPr lang="en-GB" sz="30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r>
              <a:rPr lang="en-GB" sz="30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GB" sz="30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73,865   </a:t>
            </a:r>
            <a:endParaRPr lang="en-GB" sz="3000" b="0" i="0" u="none" strike="noStrike" cap="none" baseline="0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0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Rent  </a:t>
            </a:r>
            <a:r>
              <a:rPr lang="en-GB" sz="30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     </a:t>
            </a:r>
            <a:r>
              <a:rPr lang="en-GB" sz="30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GB" sz="30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9,900</a:t>
            </a:r>
          </a:p>
          <a:p>
            <a:pPr marL="18288" marR="0" lvl="0" indent="-5588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000" dirty="0" smtClean="0"/>
              <a:t>3. Tax Refund on 2019 Donations             15,632 </a:t>
            </a:r>
            <a:r>
              <a:rPr lang="en-GB" sz="30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</a:t>
            </a:r>
            <a:endParaRPr lang="en-GB" sz="30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0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GB" sz="30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endParaRPr lang="en-GB" sz="30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0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l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Times New Roman"/>
              <a:buChar char="❖"/>
            </a:pPr>
            <a:r>
              <a:rPr lang="en-GB" sz="36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TOTAL				 </a:t>
            </a:r>
            <a:r>
              <a:rPr lang="en-GB" sz="36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GB" sz="36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€99,397</a:t>
            </a:r>
            <a:endParaRPr lang="en-GB" sz="3600" b="1" i="0" u="none" strike="noStrike" cap="none" baseline="0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l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Times New Roman"/>
              <a:buChar char="❖"/>
            </a:pPr>
            <a:endParaRPr lang="en-GB" sz="36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0"/>
            <a:ext cx="8229600" cy="65722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4320" marR="0" lvl="0" indent="-26162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Times New Roman"/>
              <a:buChar char="❖"/>
            </a:pPr>
            <a:r>
              <a:rPr lang="en-GB" sz="3600" b="1" i="1" u="sng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PAYMENTS</a:t>
            </a: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Salaries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                   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6,920</a:t>
            </a:r>
            <a:endParaRPr lang="en-GB" sz="21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Liturgical 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Services					      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8,620</a:t>
            </a:r>
            <a:endParaRPr lang="en-GB" dirty="0"/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Rates, Service Charges,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Insurance, LPT, Water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16,774 </a:t>
            </a:r>
            <a:endParaRPr lang="en-GB" sz="21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Repairs, Cleaning, Security &amp;Maintenance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21,218</a:t>
            </a:r>
            <a:endParaRPr lang="en-GB" dirty="0" smtClean="0"/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Heat &amp; Light	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          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5,834</a:t>
            </a:r>
            <a:endParaRPr lang="en-GB" sz="21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Altar 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Supplies	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&amp; </a:t>
            </a:r>
            <a:r>
              <a:rPr lang="en-GB" sz="2100" b="0" i="0" u="none" strike="noStrike" cap="none" baseline="0" dirty="0" err="1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Missalettes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   	               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2,816</a:t>
            </a:r>
            <a:endParaRPr lang="en-GB" sz="2100" b="0" i="0" u="none" strike="noStrike" cap="none" baseline="0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dirty="0" smtClean="0"/>
              <a:t>7.  Telephone, Post					          </a:t>
            </a:r>
            <a:r>
              <a:rPr lang="en-GB" dirty="0" smtClean="0"/>
              <a:t>2,859</a:t>
            </a:r>
            <a:endParaRPr lang="en-GB" dirty="0" smtClean="0"/>
          </a:p>
          <a:p>
            <a:pPr marL="469900" marR="0" lvl="0" indent="-45720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AutoNum type="arabicPeriod" startAt="7"/>
            </a:pPr>
            <a:r>
              <a:rPr lang="en-GB" dirty="0" smtClean="0"/>
              <a:t>	</a:t>
            </a:r>
            <a:endParaRPr lang="en-GB" sz="21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457200" y="285728"/>
            <a:ext cx="8229600" cy="60236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18288" marR="0" lvl="0" indent="-558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8 .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Printing &amp; Stationery	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  </a:t>
            </a: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1,488                            </a:t>
            </a:r>
            <a:endParaRPr lang="en-GB" sz="21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9.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Professional Fees &amp; Office Equipment                                         4,134</a:t>
            </a:r>
          </a:p>
          <a:p>
            <a:pPr marL="469900" marR="0" lvl="0" indent="-45720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AutoNum type="arabicPeriod" startAt="10"/>
            </a:pP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Bank &amp; Online Charges                                                                1,096</a:t>
            </a:r>
          </a:p>
          <a:p>
            <a:pPr marL="469900" marR="0" lvl="0" indent="-45720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AutoNum type="arabicPeriod" startAt="10"/>
            </a:pPr>
            <a:r>
              <a:rPr lang="en-GB" dirty="0" err="1" smtClean="0"/>
              <a:t>Covid</a:t>
            </a:r>
            <a:r>
              <a:rPr lang="en-GB" dirty="0" smtClean="0"/>
              <a:t> Related Expenses                                                                4,526</a:t>
            </a: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Parish Expenses			         		              </a:t>
            </a:r>
            <a:r>
              <a:rPr lang="en-GB" sz="21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3,662</a:t>
            </a: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dirty="0" smtClean="0"/>
              <a:t>13. Donation to Common Fund due to </a:t>
            </a:r>
            <a:r>
              <a:rPr lang="en-GB" dirty="0" err="1" smtClean="0"/>
              <a:t>Covid</a:t>
            </a:r>
            <a:r>
              <a:rPr lang="en-GB" dirty="0" smtClean="0"/>
              <a:t> Church Closure          10,000</a:t>
            </a:r>
            <a:endParaRPr lang="en-GB" sz="3600" b="1" i="0" u="none" strike="noStrike" cap="none" baseline="0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" marR="0" lvl="0" indent="-5588" algn="l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endParaRPr lang="en-GB" sz="3600" b="1" dirty="0"/>
          </a:p>
          <a:p>
            <a:pPr marL="18288" marR="0" lvl="0" indent="-5588" algn="l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GB" sz="36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TOTAL </a:t>
            </a:r>
            <a:r>
              <a:rPr lang="en-GB" sz="36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                 </a:t>
            </a:r>
            <a:r>
              <a:rPr lang="en-GB" sz="36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-GB" sz="36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€  89,947</a:t>
            </a:r>
            <a:endParaRPr lang="en-GB" sz="36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/>
        </p:nvSpPr>
        <p:spPr>
          <a:xfrm>
            <a:off x="428595" y="500041"/>
            <a:ext cx="8429683" cy="14280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200" b="1" i="1" u="sng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SzPct val="25000"/>
            </a:pPr>
            <a:r>
              <a:rPr lang="en-GB" sz="32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200" b="1" i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INCOME </a:t>
            </a:r>
            <a:r>
              <a:rPr lang="en-GB" sz="32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		       </a:t>
            </a:r>
            <a:r>
              <a:rPr lang="en-GB" sz="3200" b="1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€99,397</a:t>
            </a:r>
            <a:endParaRPr lang="en-GB" sz="3200" b="1" i="0" u="none" strike="noStrike" cap="none" baseline="0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SzPct val="25000"/>
            </a:pPr>
            <a:endParaRPr lang="en-GB" sz="3200" b="1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SzPct val="25000"/>
            </a:pPr>
            <a:r>
              <a:rPr lang="en-GB" sz="32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200" b="1" i="1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EXPENDITURE   </a:t>
            </a:r>
            <a:r>
              <a:rPr lang="en-GB" sz="32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2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-GB" sz="3200" b="1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€89,947</a:t>
            </a:r>
            <a:r>
              <a:rPr lang="en-GB" sz="32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endParaRPr lang="en-GB"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2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2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2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ACCUMULATED</a:t>
            </a:r>
            <a:r>
              <a:rPr lang="en-GB" sz="3200" b="1" i="1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€ 9,450 </a:t>
            </a:r>
            <a:r>
              <a:rPr lang="en-GB" sz="32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lang="en-GB"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200" b="1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</a:t>
            </a:r>
            <a:endParaRPr lang="en-GB"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2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2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Elemental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279</Words>
  <Application>Microsoft Office PowerPoint</Application>
  <PresentationFormat>On-screen Show (4:3)</PresentationFormat>
  <Paragraphs>140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Times New Roman</vt:lpstr>
      <vt:lpstr>Elemental</vt:lpstr>
      <vt:lpstr>Summary of Extracts from Audited Accounts  31 December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Extracts from Audited Accounts  30 June 2013</dc:title>
  <dc:creator>Barry Ryan</dc:creator>
  <cp:lastModifiedBy>Desktop</cp:lastModifiedBy>
  <cp:revision>34</cp:revision>
  <dcterms:modified xsi:type="dcterms:W3CDTF">2021-05-21T11:52:42Z</dcterms:modified>
</cp:coreProperties>
</file>